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3"/>
  </p:notesMasterIdLst>
  <p:sldIdLst>
    <p:sldId id="256" r:id="rId4"/>
    <p:sldId id="259" r:id="rId5"/>
    <p:sldId id="257" r:id="rId6"/>
    <p:sldId id="260" r:id="rId7"/>
    <p:sldId id="282" r:id="rId8"/>
    <p:sldId id="283" r:id="rId9"/>
    <p:sldId id="261" r:id="rId10"/>
    <p:sldId id="264" r:id="rId11"/>
    <p:sldId id="265" r:id="rId12"/>
    <p:sldId id="267" r:id="rId13"/>
    <p:sldId id="269" r:id="rId14"/>
    <p:sldId id="286" r:id="rId15"/>
    <p:sldId id="262" r:id="rId16"/>
    <p:sldId id="278" r:id="rId17"/>
    <p:sldId id="285" r:id="rId18"/>
    <p:sldId id="275" r:id="rId19"/>
    <p:sldId id="273" r:id="rId20"/>
    <p:sldId id="284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 autoAdjust="0"/>
    <p:restoredTop sz="85306" autoAdjust="0"/>
  </p:normalViewPr>
  <p:slideViewPr>
    <p:cSldViewPr snapToGrid="0">
      <p:cViewPr>
        <p:scale>
          <a:sx n="116" d="100"/>
          <a:sy n="116" d="100"/>
        </p:scale>
        <p:origin x="776" y="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3F064-B1BD-0F4B-AFF1-16176F9167A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5E25D-752A-1D4E-9CF2-BD1DC0A61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5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examples???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E25D-752A-1D4E-9CF2-BD1DC0A618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6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7DC4-6274-9C80-83EC-3A85DDCF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0EBB6-7D95-3047-C067-E32585E47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AD92E-23B8-E9D5-B3C7-4221460D9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8C205-E04C-BBB0-903D-22D2B1937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E25D-752A-1D4E-9CF2-BD1DC0A618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98B1-DFC5-C33C-BEC9-067AF95A2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EBAE0-2E28-BD54-4677-E019FFEB4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0C25-3992-DB3C-851D-96465FEC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2908-6C7D-CA33-4848-B77E376A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8E2A-30A8-3AA0-E007-4BD8DB80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3D02-3EB1-B9F7-E620-76FE5989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ECB37-8FE3-23B7-045D-65F7487F0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FA68-7C92-D155-60E7-BAD87DE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5F9FD-B5FC-FDCF-FD8C-ACCDFDDD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DE58-B1DB-956C-D6D5-2B7261B9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34493-3A2C-727E-5697-BA146CF53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2F8A7-4FD8-235E-A582-DFF98C371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62D8C-B142-72EF-C11C-D09A4D96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1005-C6A3-00E3-C2CC-4EAD5C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778F-0CF4-8C98-0908-A6CE91F2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1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9BDA-836B-0D78-910D-56D83B5C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09E0-B828-D9EE-9F4B-A9EBCE77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CDE58-0D26-A611-E2F8-6A41ED65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3DD8-E64D-8E0B-07EA-BE2770E6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3F7FE-D697-1199-4D09-4E8ACDF5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6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46D4-1F5F-FB3C-9B33-EBA95CDA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6A90-655D-2774-A5FA-328366B3F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F4A1E-1D09-3BEB-CF83-CE092130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DF452-C720-FC24-2DBA-9EA36A0F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7F196-DB3E-3F7E-7B9D-C54A7482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2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C373-45B2-9551-B3DF-64285ABA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6037-E4C9-4616-D6D8-2C6CC893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ECDC6-B838-2DF8-6B06-FDC3211BA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A01E-A96B-48E0-43D8-DADFFB55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FEF10-6DF6-665F-6BCB-1C86E047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F209C-4F16-882F-764E-A5BF9BB3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9E8-FDC3-2AE0-2849-C01B6C60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ABA13-7E4F-A55F-66ED-FF5369825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2C293-9622-3849-CEE4-906892C9D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FE7C0-CA44-B2E9-B736-D333D8661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92984-FDB4-0A73-0ADB-1E97BEC88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745DC-9303-6D2B-5367-E7055842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D18B-C560-BC6A-C599-2E87AFD9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332F6-61C1-19C6-A27C-8223CEF6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9E63-CD6D-C819-9BFC-0810FB57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B1404-F4E0-7514-D7AA-74F9FDC7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04805-131A-3BB8-6D54-08A04ABD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239B8-E31E-BB26-A4D8-8C6DE6A9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9BC19-F1F3-7FDC-9E98-EF1ABB43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CA5D1-15B8-0A3F-2B73-7DCC6792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6A5E0-595D-1A9B-0F20-473D12B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A4C98-30B9-A71C-D4BE-18B02C9C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0E06-FE62-D208-2F66-AFFBFAA79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93740-ED8D-2767-A518-E3A1F1AB6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91EAE-6D4A-A9DD-A148-693100E0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89DC3-F7CA-692D-EBBD-ABC99C33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C424E-DC86-A3DA-2B7F-8ED68DDC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6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6F72-6D6A-113F-6EDF-3614A899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115E6-9012-F2DD-2208-5C8A438DC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6E7AF-D230-BCD9-633E-A04EFB4EF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23579-2051-4948-F74C-7C9A85CB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45F71-EBEA-51A4-90FA-FBDB1708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6011-FE85-4C49-570A-1B8E6B6E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6773C-A72A-D788-8BD6-6218263B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C498-8A42-AE28-F627-79701B5B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EF765-107C-2E1A-BF57-1D0BAAE77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59C7E-B3F5-41F6-8CB1-C22137AECAB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10632-8A43-4CE6-DA34-FBB2E2669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192CA-1638-38F3-04A1-3C240124A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62420-F60E-4E4A-9326-26739F73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7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1D88-3B9E-F382-FE3F-F28976C4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84B05-CEE3-9995-2C7A-32337E16B6F8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954D3-04A3-2518-7815-6F4C01E89DC7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21B8CB-7A9B-BFBC-B753-4749920CCA3A}"/>
              </a:ext>
            </a:extLst>
          </p:cNvPr>
          <p:cNvSpPr/>
          <p:nvPr/>
        </p:nvSpPr>
        <p:spPr>
          <a:xfrm>
            <a:off x="1618156" y="2448154"/>
            <a:ext cx="8908931" cy="3807492"/>
          </a:xfrm>
          <a:prstGeom prst="roundRect">
            <a:avLst>
              <a:gd name="adj" fmla="val 379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496F7FC1-26F1-8EA9-61AD-72EEF2CE7DF4}"/>
              </a:ext>
            </a:extLst>
          </p:cNvPr>
          <p:cNvSpPr/>
          <p:nvPr/>
        </p:nvSpPr>
        <p:spPr>
          <a:xfrm>
            <a:off x="9203154" y="3053416"/>
            <a:ext cx="1066304" cy="6367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altLang="zh-CN" sz="1600" dirty="0"/>
              <a:t>atient Note</a:t>
            </a: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C90A27-8402-81D1-4D82-577A8D63A2AB}"/>
              </a:ext>
            </a:extLst>
          </p:cNvPr>
          <p:cNvGrpSpPr/>
          <p:nvPr/>
        </p:nvGrpSpPr>
        <p:grpSpPr>
          <a:xfrm>
            <a:off x="4877848" y="2506328"/>
            <a:ext cx="1387650" cy="1457748"/>
            <a:chOff x="6639323" y="3081811"/>
            <a:chExt cx="1387650" cy="1457748"/>
          </a:xfrm>
        </p:grpSpPr>
        <p:sp>
          <p:nvSpPr>
            <p:cNvPr id="71" name="Rectangle: Rounded Corners 17">
              <a:extLst>
                <a:ext uri="{FF2B5EF4-FFF2-40B4-BE49-F238E27FC236}">
                  <a16:creationId xmlns:a16="http://schemas.microsoft.com/office/drawing/2014/main" id="{F0AAA59D-C954-D7F5-5938-F3D70CA571C9}"/>
                </a:ext>
              </a:extLst>
            </p:cNvPr>
            <p:cNvSpPr/>
            <p:nvPr/>
          </p:nvSpPr>
          <p:spPr>
            <a:xfrm>
              <a:off x="6639323" y="3263203"/>
              <a:ext cx="1387650" cy="1276356"/>
            </a:xfrm>
            <a:prstGeom prst="roundRect">
              <a:avLst>
                <a:gd name="adj" fmla="val 111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FDDC6A-B5E6-D647-F74D-3097F4CA9699}"/>
                </a:ext>
              </a:extLst>
            </p:cNvPr>
            <p:cNvSpPr/>
            <p:nvPr/>
          </p:nvSpPr>
          <p:spPr>
            <a:xfrm>
              <a:off x="6790261" y="3081811"/>
              <a:ext cx="1066304" cy="30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73" name="Rectangle: Rounded Corners 11">
              <a:extLst>
                <a:ext uri="{FF2B5EF4-FFF2-40B4-BE49-F238E27FC236}">
                  <a16:creationId xmlns:a16="http://schemas.microsoft.com/office/drawing/2014/main" id="{A674F199-09D2-8ABD-248C-B985A8CC4BF1}"/>
                </a:ext>
              </a:extLst>
            </p:cNvPr>
            <p:cNvSpPr/>
            <p:nvPr/>
          </p:nvSpPr>
          <p:spPr>
            <a:xfrm>
              <a:off x="6732311" y="3449839"/>
              <a:ext cx="1185133" cy="987040"/>
            </a:xfrm>
            <a:prstGeom prst="roundRect">
              <a:avLst>
                <a:gd name="adj" fmla="val 9888"/>
              </a:avLst>
            </a:prstGeom>
            <a:solidFill>
              <a:srgbClr val="FBE3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Llama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3.1 8B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Instruct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7A75CB0-452F-DAC0-21D6-3F594D06FCD9}"/>
              </a:ext>
            </a:extLst>
          </p:cNvPr>
          <p:cNvSpPr txBox="1"/>
          <p:nvPr/>
        </p:nvSpPr>
        <p:spPr>
          <a:xfrm>
            <a:off x="7059685" y="3547449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①</a:t>
            </a:r>
            <a:r>
              <a:rPr lang="en-US" sz="1600" b="1" dirty="0"/>
              <a:t> Prompting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92D8E-5B5F-5045-8626-A0083E9F0561}"/>
              </a:ext>
            </a:extLst>
          </p:cNvPr>
          <p:cNvGrpSpPr/>
          <p:nvPr/>
        </p:nvGrpSpPr>
        <p:grpSpPr>
          <a:xfrm>
            <a:off x="1773232" y="2546997"/>
            <a:ext cx="1440813" cy="1427871"/>
            <a:chOff x="4433688" y="2974306"/>
            <a:chExt cx="1440813" cy="1427871"/>
          </a:xfrm>
        </p:grpSpPr>
        <p:sp>
          <p:nvSpPr>
            <p:cNvPr id="67" name="Rectangle: Rounded Corners 26">
              <a:extLst>
                <a:ext uri="{FF2B5EF4-FFF2-40B4-BE49-F238E27FC236}">
                  <a16:creationId xmlns:a16="http://schemas.microsoft.com/office/drawing/2014/main" id="{A8CF1533-3E21-2982-A782-9B00B87A6690}"/>
                </a:ext>
              </a:extLst>
            </p:cNvPr>
            <p:cNvSpPr/>
            <p:nvPr/>
          </p:nvSpPr>
          <p:spPr>
            <a:xfrm>
              <a:off x="4433688" y="3123984"/>
              <a:ext cx="1440813" cy="1278193"/>
            </a:xfrm>
            <a:prstGeom prst="roundRect">
              <a:avLst>
                <a:gd name="adj" fmla="val 113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8" name="Rectangle: Rounded Corners 27">
              <a:extLst>
                <a:ext uri="{FF2B5EF4-FFF2-40B4-BE49-F238E27FC236}">
                  <a16:creationId xmlns:a16="http://schemas.microsoft.com/office/drawing/2014/main" id="{DE8C6B49-BADE-803B-FF82-850785C0F401}"/>
                </a:ext>
              </a:extLst>
            </p:cNvPr>
            <p:cNvSpPr/>
            <p:nvPr/>
          </p:nvSpPr>
          <p:spPr>
            <a:xfrm>
              <a:off x="4551879" y="3275485"/>
              <a:ext cx="1221363" cy="518788"/>
            </a:xfrm>
            <a:prstGeom prst="roundRect">
              <a:avLst/>
            </a:prstGeom>
            <a:solidFill>
              <a:srgbClr val="BED0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Genetic Test: Y/N?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7F34111-C13C-B503-4452-598E1A393D49}"/>
                </a:ext>
              </a:extLst>
            </p:cNvPr>
            <p:cNvSpPr/>
            <p:nvPr/>
          </p:nvSpPr>
          <p:spPr>
            <a:xfrm>
              <a:off x="4534046" y="2974306"/>
              <a:ext cx="1221364" cy="236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Rectangle: Rounded Corners 27">
              <a:extLst>
                <a:ext uri="{FF2B5EF4-FFF2-40B4-BE49-F238E27FC236}">
                  <a16:creationId xmlns:a16="http://schemas.microsoft.com/office/drawing/2014/main" id="{61F7ADF5-ADF4-4633-F321-6CBBA06B1650}"/>
                </a:ext>
              </a:extLst>
            </p:cNvPr>
            <p:cNvSpPr/>
            <p:nvPr/>
          </p:nvSpPr>
          <p:spPr>
            <a:xfrm>
              <a:off x="4541801" y="3934386"/>
              <a:ext cx="1221363" cy="313018"/>
            </a:xfrm>
            <a:prstGeom prst="roundRect">
              <a:avLst/>
            </a:prstGeom>
            <a:solidFill>
              <a:srgbClr val="BED0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Reasoning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A500BC-7C39-C802-8B46-FA8500FE88F1}"/>
              </a:ext>
            </a:extLst>
          </p:cNvPr>
          <p:cNvSpPr txBox="1"/>
          <p:nvPr/>
        </p:nvSpPr>
        <p:spPr>
          <a:xfrm>
            <a:off x="3403594" y="3558048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②</a:t>
            </a:r>
            <a:r>
              <a:rPr lang="en-US" sz="1600" b="1" dirty="0"/>
              <a:t> Inference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5DFE5-6EED-9D49-B9F6-13474CEA935B}"/>
              </a:ext>
            </a:extLst>
          </p:cNvPr>
          <p:cNvSpPr txBox="1"/>
          <p:nvPr/>
        </p:nvSpPr>
        <p:spPr>
          <a:xfrm>
            <a:off x="5277588" y="4260386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③</a:t>
            </a:r>
            <a:r>
              <a:rPr lang="en-US" sz="1600" b="1" dirty="0"/>
              <a:t> Evaluation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9D01C-B8B2-FD88-3D05-A59C1C87968B}"/>
              </a:ext>
            </a:extLst>
          </p:cNvPr>
          <p:cNvSpPr txBox="1"/>
          <p:nvPr/>
        </p:nvSpPr>
        <p:spPr>
          <a:xfrm>
            <a:off x="6608282" y="5623887"/>
            <a:ext cx="221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④</a:t>
            </a:r>
            <a:r>
              <a:rPr lang="en-US" sz="1600" b="1" dirty="0"/>
              <a:t> Recommendation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D894E-C759-4E80-7311-C9997089B276}"/>
              </a:ext>
            </a:extLst>
          </p:cNvPr>
          <p:cNvSpPr txBox="1"/>
          <p:nvPr/>
        </p:nvSpPr>
        <p:spPr>
          <a:xfrm>
            <a:off x="1591013" y="6266822"/>
            <a:ext cx="46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Rare Disease AI-Recommendation 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7DD599-CBA2-B666-CDA8-3A6B4A2CE5CE}"/>
              </a:ext>
            </a:extLst>
          </p:cNvPr>
          <p:cNvGrpSpPr/>
          <p:nvPr/>
        </p:nvGrpSpPr>
        <p:grpSpPr>
          <a:xfrm>
            <a:off x="8682581" y="4576762"/>
            <a:ext cx="1715711" cy="1516959"/>
            <a:chOff x="1118631" y="5352638"/>
            <a:chExt cx="1715711" cy="1516959"/>
          </a:xfrm>
        </p:grpSpPr>
        <p:sp>
          <p:nvSpPr>
            <p:cNvPr id="64" name="Rectangle: Rounded Corners 26">
              <a:extLst>
                <a:ext uri="{FF2B5EF4-FFF2-40B4-BE49-F238E27FC236}">
                  <a16:creationId xmlns:a16="http://schemas.microsoft.com/office/drawing/2014/main" id="{D1E9CD28-871D-5DD6-E695-010961FC80D5}"/>
                </a:ext>
              </a:extLst>
            </p:cNvPr>
            <p:cNvSpPr/>
            <p:nvPr/>
          </p:nvSpPr>
          <p:spPr>
            <a:xfrm>
              <a:off x="1118631" y="5497997"/>
              <a:ext cx="1715711" cy="1371600"/>
            </a:xfrm>
            <a:prstGeom prst="roundRect">
              <a:avLst>
                <a:gd name="adj" fmla="val 841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6F7F7D-A998-2D36-CDDF-75208189AFA2}"/>
                </a:ext>
              </a:extLst>
            </p:cNvPr>
            <p:cNvSpPr/>
            <p:nvPr/>
          </p:nvSpPr>
          <p:spPr>
            <a:xfrm>
              <a:off x="1269460" y="5352638"/>
              <a:ext cx="1420761" cy="4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Prediction Confidence</a:t>
              </a:r>
            </a:p>
          </p:txBody>
        </p:sp>
        <p:sp>
          <p:nvSpPr>
            <p:cNvPr id="66" name="Rectangle: Rounded Corners 1">
              <a:extLst>
                <a:ext uri="{FF2B5EF4-FFF2-40B4-BE49-F238E27FC236}">
                  <a16:creationId xmlns:a16="http://schemas.microsoft.com/office/drawing/2014/main" id="{EDB15999-E217-6D06-802A-BE2FCF00B9C6}"/>
                </a:ext>
              </a:extLst>
            </p:cNvPr>
            <p:cNvSpPr/>
            <p:nvPr/>
          </p:nvSpPr>
          <p:spPr>
            <a:xfrm>
              <a:off x="1223774" y="5864717"/>
              <a:ext cx="1498107" cy="881056"/>
            </a:xfrm>
            <a:prstGeom prst="roundRect">
              <a:avLst>
                <a:gd name="adj" fmla="val 847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Compute confidence</a:t>
              </a:r>
            </a:p>
            <a:p>
              <a:pPr algn="ctr"/>
              <a:r>
                <a:rPr lang="en-US" sz="1600" dirty="0"/>
                <a:t>from log probs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5E55BE-6349-409A-BB5F-5CC04FDA234A}"/>
              </a:ext>
            </a:extLst>
          </p:cNvPr>
          <p:cNvCxnSpPr>
            <a:cxnSpLocks/>
          </p:cNvCxnSpPr>
          <p:nvPr/>
        </p:nvCxnSpPr>
        <p:spPr>
          <a:xfrm flipH="1">
            <a:off x="6360284" y="3566661"/>
            <a:ext cx="2761916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372DAE-9EA3-1994-8B77-9B7B092B64D6}"/>
              </a:ext>
            </a:extLst>
          </p:cNvPr>
          <p:cNvCxnSpPr>
            <a:cxnSpLocks/>
          </p:cNvCxnSpPr>
          <p:nvPr/>
        </p:nvCxnSpPr>
        <p:spPr>
          <a:xfrm flipH="1">
            <a:off x="3310098" y="3569974"/>
            <a:ext cx="1456027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804878-288D-9D25-D097-76EADD2B7A6D}"/>
              </a:ext>
            </a:extLst>
          </p:cNvPr>
          <p:cNvGrpSpPr/>
          <p:nvPr/>
        </p:nvGrpSpPr>
        <p:grpSpPr>
          <a:xfrm>
            <a:off x="2679675" y="3973140"/>
            <a:ext cx="6864116" cy="595436"/>
            <a:chOff x="1747319" y="4833577"/>
            <a:chExt cx="6864116" cy="595436"/>
          </a:xfrm>
        </p:grpSpPr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9A4969F7-52A1-C13D-B7A2-089EE33D328A}"/>
                </a:ext>
              </a:extLst>
            </p:cNvPr>
            <p:cNvCxnSpPr>
              <a:cxnSpLocks/>
            </p:cNvCxnSpPr>
            <p:nvPr/>
          </p:nvCxnSpPr>
          <p:spPr>
            <a:xfrm>
              <a:off x="1747319" y="5157332"/>
              <a:ext cx="6864116" cy="271681"/>
            </a:xfrm>
            <a:prstGeom prst="bentConnector2">
              <a:avLst/>
            </a:prstGeom>
            <a:ln w="31750">
              <a:solidFill>
                <a:srgbClr val="0E9ED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62844EE-91F5-28E3-9F66-39FD0E0F3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885" y="4833577"/>
              <a:ext cx="0" cy="323312"/>
            </a:xfrm>
            <a:prstGeom prst="line">
              <a:avLst/>
            </a:prstGeom>
            <a:ln w="31750">
              <a:solidFill>
                <a:srgbClr val="0E9ED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69F774-A58E-18F2-244A-31946DAC0EF7}"/>
              </a:ext>
            </a:extLst>
          </p:cNvPr>
          <p:cNvCxnSpPr>
            <a:cxnSpLocks/>
          </p:cNvCxnSpPr>
          <p:nvPr/>
        </p:nvCxnSpPr>
        <p:spPr>
          <a:xfrm flipH="1">
            <a:off x="6559433" y="5641223"/>
            <a:ext cx="2046880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B2FAE0-8E23-3BC6-FD13-18BC2607BDDC}"/>
              </a:ext>
            </a:extLst>
          </p:cNvPr>
          <p:cNvSpPr txBox="1"/>
          <p:nvPr/>
        </p:nvSpPr>
        <p:spPr>
          <a:xfrm>
            <a:off x="6995406" y="5292682"/>
            <a:ext cx="2009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high conf.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50CBA6-9DCB-2B32-42D5-9EE203649048}"/>
              </a:ext>
            </a:extLst>
          </p:cNvPr>
          <p:cNvSpPr txBox="1"/>
          <p:nvPr/>
        </p:nvSpPr>
        <p:spPr>
          <a:xfrm>
            <a:off x="7512799" y="4744919"/>
            <a:ext cx="1210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low conf.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A27380-115F-206F-4003-8458FF049E25}"/>
              </a:ext>
            </a:extLst>
          </p:cNvPr>
          <p:cNvGrpSpPr/>
          <p:nvPr/>
        </p:nvGrpSpPr>
        <p:grpSpPr>
          <a:xfrm>
            <a:off x="9003460" y="158759"/>
            <a:ext cx="1392904" cy="1757099"/>
            <a:chOff x="6808382" y="4236445"/>
            <a:chExt cx="1392904" cy="1757099"/>
          </a:xfrm>
        </p:grpSpPr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13DD853F-77D7-9540-C518-9FAD00AD0FB7}"/>
                </a:ext>
              </a:extLst>
            </p:cNvPr>
            <p:cNvSpPr/>
            <p:nvPr/>
          </p:nvSpPr>
          <p:spPr>
            <a:xfrm>
              <a:off x="6808382" y="4435123"/>
              <a:ext cx="1392904" cy="1558421"/>
            </a:xfrm>
            <a:prstGeom prst="roundRect">
              <a:avLst>
                <a:gd name="adj" fmla="val 749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AAF9D6-57EE-C18C-B87D-B11965071417}"/>
                </a:ext>
              </a:extLst>
            </p:cNvPr>
            <p:cNvSpPr/>
            <p:nvPr/>
          </p:nvSpPr>
          <p:spPr>
            <a:xfrm>
              <a:off x="6887158" y="4236445"/>
              <a:ext cx="1228816" cy="576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Contextual Splitting</a:t>
              </a:r>
            </a:p>
          </p:txBody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CCC5BFBC-9304-0459-5812-B33D58B1D6D2}"/>
                </a:ext>
              </a:extLst>
            </p:cNvPr>
            <p:cNvSpPr/>
            <p:nvPr/>
          </p:nvSpPr>
          <p:spPr>
            <a:xfrm>
              <a:off x="6939054" y="4828358"/>
              <a:ext cx="1147761" cy="1028699"/>
            </a:xfrm>
            <a:prstGeom prst="roundRect">
              <a:avLst>
                <a:gd name="adj" fmla="val 1005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Sliding Window Splitting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46F35F-8021-BF0C-2F16-B84BC6C8B2EC}"/>
              </a:ext>
            </a:extLst>
          </p:cNvPr>
          <p:cNvGrpSpPr/>
          <p:nvPr/>
        </p:nvGrpSpPr>
        <p:grpSpPr>
          <a:xfrm>
            <a:off x="7194369" y="143249"/>
            <a:ext cx="1268324" cy="1772609"/>
            <a:chOff x="3263505" y="1701578"/>
            <a:chExt cx="1511510" cy="1772609"/>
          </a:xfrm>
        </p:grpSpPr>
        <p:sp>
          <p:nvSpPr>
            <p:cNvPr id="15" name="Rectangle: Rounded Corners 9">
              <a:extLst>
                <a:ext uri="{FF2B5EF4-FFF2-40B4-BE49-F238E27FC236}">
                  <a16:creationId xmlns:a16="http://schemas.microsoft.com/office/drawing/2014/main" id="{411ADC42-71C6-E523-6C8F-BB95507A7C3E}"/>
                </a:ext>
              </a:extLst>
            </p:cNvPr>
            <p:cNvSpPr/>
            <p:nvPr/>
          </p:nvSpPr>
          <p:spPr>
            <a:xfrm>
              <a:off x="3263505" y="1897905"/>
              <a:ext cx="1511510" cy="1576282"/>
            </a:xfrm>
            <a:prstGeom prst="roundRect">
              <a:avLst>
                <a:gd name="adj" fmla="val 904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0">
              <a:extLst>
                <a:ext uri="{FF2B5EF4-FFF2-40B4-BE49-F238E27FC236}">
                  <a16:creationId xmlns:a16="http://schemas.microsoft.com/office/drawing/2014/main" id="{19A3FB2C-AED6-035E-5F63-E10857C5541E}"/>
                </a:ext>
              </a:extLst>
            </p:cNvPr>
            <p:cNvSpPr/>
            <p:nvPr/>
          </p:nvSpPr>
          <p:spPr>
            <a:xfrm>
              <a:off x="3419568" y="2195265"/>
              <a:ext cx="1209433" cy="3657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BM25</a:t>
              </a:r>
            </a:p>
          </p:txBody>
        </p:sp>
        <p:sp>
          <p:nvSpPr>
            <p:cNvPr id="18" name="Rectangle: Rounded Corners 11">
              <a:extLst>
                <a:ext uri="{FF2B5EF4-FFF2-40B4-BE49-F238E27FC236}">
                  <a16:creationId xmlns:a16="http://schemas.microsoft.com/office/drawing/2014/main" id="{F8ABC542-7102-9496-8D9F-0D716DD202D9}"/>
                </a:ext>
              </a:extLst>
            </p:cNvPr>
            <p:cNvSpPr/>
            <p:nvPr/>
          </p:nvSpPr>
          <p:spPr>
            <a:xfrm>
              <a:off x="3434496" y="2890931"/>
              <a:ext cx="1213318" cy="365760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MedCPT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01F974-8D76-C109-08C8-BC62FB633D02}"/>
                </a:ext>
              </a:extLst>
            </p:cNvPr>
            <p:cNvSpPr/>
            <p:nvPr/>
          </p:nvSpPr>
          <p:spPr>
            <a:xfrm>
              <a:off x="3416636" y="1701578"/>
              <a:ext cx="1222431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Retriever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0259D1-8BA5-2452-0594-6B64379B335E}"/>
              </a:ext>
            </a:extLst>
          </p:cNvPr>
          <p:cNvSpPr txBox="1"/>
          <p:nvPr/>
        </p:nvSpPr>
        <p:spPr>
          <a:xfrm>
            <a:off x="9792369" y="2391823"/>
            <a:ext cx="434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④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59DC5-3AE9-E2F2-199C-C377D39EA425}"/>
              </a:ext>
            </a:extLst>
          </p:cNvPr>
          <p:cNvSpPr txBox="1"/>
          <p:nvPr/>
        </p:nvSpPr>
        <p:spPr>
          <a:xfrm>
            <a:off x="8568845" y="1081845"/>
            <a:ext cx="438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④ </a:t>
            </a:r>
            <a:endParaRPr lang="en-US" dirty="0"/>
          </a:p>
        </p:txBody>
      </p:sp>
      <p:sp>
        <p:nvSpPr>
          <p:cNvPr id="27" name="Rectangle: Rounded Corners 1">
            <a:extLst>
              <a:ext uri="{FF2B5EF4-FFF2-40B4-BE49-F238E27FC236}">
                <a16:creationId xmlns:a16="http://schemas.microsoft.com/office/drawing/2014/main" id="{8AAB2F48-1FD8-3C1A-700F-835C97769516}"/>
              </a:ext>
            </a:extLst>
          </p:cNvPr>
          <p:cNvSpPr/>
          <p:nvPr/>
        </p:nvSpPr>
        <p:spPr>
          <a:xfrm>
            <a:off x="7391231" y="2631183"/>
            <a:ext cx="964841" cy="3213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A3C3A2-241D-9CBC-8925-4DBED3171F1C}"/>
              </a:ext>
            </a:extLst>
          </p:cNvPr>
          <p:cNvSpPr txBox="1"/>
          <p:nvPr/>
        </p:nvSpPr>
        <p:spPr>
          <a:xfrm>
            <a:off x="7873773" y="2085284"/>
            <a:ext cx="181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④</a:t>
            </a:r>
            <a:r>
              <a:rPr lang="en-US" sz="1600" i="1" dirty="0"/>
              <a:t> </a:t>
            </a:r>
            <a:r>
              <a:rPr lang="en-US" sz="1600" b="1" dirty="0"/>
              <a:t>Retrieval</a:t>
            </a:r>
            <a:r>
              <a:rPr lang="en-US" sz="1600" i="1" dirty="0"/>
              <a:t> 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097342-F096-51A3-7349-70AA9D9878BB}"/>
              </a:ext>
            </a:extLst>
          </p:cNvPr>
          <p:cNvCxnSpPr>
            <a:cxnSpLocks/>
          </p:cNvCxnSpPr>
          <p:nvPr/>
        </p:nvCxnSpPr>
        <p:spPr>
          <a:xfrm flipV="1">
            <a:off x="9752951" y="1996080"/>
            <a:ext cx="0" cy="1041544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D33BBD-BD3B-FE55-75F3-E22C168FA6AA}"/>
              </a:ext>
            </a:extLst>
          </p:cNvPr>
          <p:cNvCxnSpPr>
            <a:cxnSpLocks/>
          </p:cNvCxnSpPr>
          <p:nvPr/>
        </p:nvCxnSpPr>
        <p:spPr>
          <a:xfrm flipH="1">
            <a:off x="8509189" y="1086878"/>
            <a:ext cx="432930" cy="0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71DEB-AE6D-DBD9-3C05-FCD04FD734F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868487" y="1962582"/>
            <a:ext cx="5165" cy="668601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C29E3F-A71F-B6C1-BF4C-D58B399A9317}"/>
              </a:ext>
            </a:extLst>
          </p:cNvPr>
          <p:cNvSpPr txBox="1"/>
          <p:nvPr/>
        </p:nvSpPr>
        <p:spPr>
          <a:xfrm>
            <a:off x="8716246" y="3796877"/>
            <a:ext cx="117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to step </a:t>
            </a:r>
            <a:r>
              <a:rPr lang="en-US" i="1" dirty="0"/>
              <a:t>④ </a:t>
            </a:r>
            <a:endParaRPr lang="en-US" sz="1600" i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BB25F5-7D94-12C4-61BC-C2C719F6298A}"/>
              </a:ext>
            </a:extLst>
          </p:cNvPr>
          <p:cNvCxnSpPr>
            <a:cxnSpLocks/>
          </p:cNvCxnSpPr>
          <p:nvPr/>
        </p:nvCxnSpPr>
        <p:spPr>
          <a:xfrm>
            <a:off x="7309264" y="5154792"/>
            <a:ext cx="1281912" cy="0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496B2A-6EB0-9622-FC90-4FE0A5B43046}"/>
              </a:ext>
            </a:extLst>
          </p:cNvPr>
          <p:cNvCxnSpPr>
            <a:cxnSpLocks/>
          </p:cNvCxnSpPr>
          <p:nvPr/>
        </p:nvCxnSpPr>
        <p:spPr>
          <a:xfrm>
            <a:off x="7297603" y="4121398"/>
            <a:ext cx="0" cy="1047950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3C87D2-F926-859F-B493-6EB7EB61C811}"/>
              </a:ext>
            </a:extLst>
          </p:cNvPr>
          <p:cNvCxnSpPr>
            <a:cxnSpLocks/>
          </p:cNvCxnSpPr>
          <p:nvPr/>
        </p:nvCxnSpPr>
        <p:spPr>
          <a:xfrm flipH="1">
            <a:off x="7294459" y="4130512"/>
            <a:ext cx="2490362" cy="0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4318BE-6616-FB4B-EDFB-2CAB7D188DDF}"/>
              </a:ext>
            </a:extLst>
          </p:cNvPr>
          <p:cNvCxnSpPr>
            <a:cxnSpLocks/>
          </p:cNvCxnSpPr>
          <p:nvPr/>
        </p:nvCxnSpPr>
        <p:spPr>
          <a:xfrm flipV="1">
            <a:off x="9773096" y="3757353"/>
            <a:ext cx="0" cy="338656"/>
          </a:xfrm>
          <a:prstGeom prst="straightConnector1">
            <a:avLst/>
          </a:prstGeom>
          <a:ln w="31750">
            <a:solidFill>
              <a:srgbClr val="0E9ED5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D4C48CD-56EC-DFA7-F037-5FC04F0E842A}"/>
              </a:ext>
            </a:extLst>
          </p:cNvPr>
          <p:cNvSpPr txBox="1"/>
          <p:nvPr/>
        </p:nvSpPr>
        <p:spPr>
          <a:xfrm>
            <a:off x="6351711" y="3176579"/>
            <a:ext cx="288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⑤</a:t>
            </a:r>
            <a:r>
              <a:rPr lang="en-US" sz="1600" b="1" dirty="0"/>
              <a:t> Re-Prompting with Context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B1DC7C-B368-EF67-0EBC-A754FD953C58}"/>
              </a:ext>
            </a:extLst>
          </p:cNvPr>
          <p:cNvCxnSpPr>
            <a:cxnSpLocks/>
          </p:cNvCxnSpPr>
          <p:nvPr/>
        </p:nvCxnSpPr>
        <p:spPr>
          <a:xfrm flipV="1">
            <a:off x="7909969" y="2983205"/>
            <a:ext cx="0" cy="154154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413D8F-8ABE-A9C0-7E66-270C6116595B}"/>
              </a:ext>
            </a:extLst>
          </p:cNvPr>
          <p:cNvCxnSpPr>
            <a:cxnSpLocks/>
          </p:cNvCxnSpPr>
          <p:nvPr/>
        </p:nvCxnSpPr>
        <p:spPr>
          <a:xfrm flipH="1">
            <a:off x="6370938" y="3143302"/>
            <a:ext cx="1554972" cy="0"/>
          </a:xfrm>
          <a:prstGeom prst="straightConnector1">
            <a:avLst/>
          </a:prstGeom>
          <a:ln w="31750">
            <a:solidFill>
              <a:srgbClr val="0E9ED5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7AB1F2B-C331-0CE3-EAED-9D93281DB6C4}"/>
              </a:ext>
            </a:extLst>
          </p:cNvPr>
          <p:cNvSpPr txBox="1"/>
          <p:nvPr/>
        </p:nvSpPr>
        <p:spPr>
          <a:xfrm>
            <a:off x="3254333" y="3132782"/>
            <a:ext cx="167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⑥</a:t>
            </a:r>
            <a:r>
              <a:rPr lang="en-US" sz="1600" b="1" dirty="0"/>
              <a:t> Re-Inference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2B66C0-91A0-2C4A-C755-1C669C4D12FB}"/>
              </a:ext>
            </a:extLst>
          </p:cNvPr>
          <p:cNvCxnSpPr>
            <a:cxnSpLocks/>
          </p:cNvCxnSpPr>
          <p:nvPr/>
        </p:nvCxnSpPr>
        <p:spPr>
          <a:xfrm flipH="1">
            <a:off x="3297603" y="3137152"/>
            <a:ext cx="1458955" cy="0"/>
          </a:xfrm>
          <a:prstGeom prst="straightConnector1">
            <a:avLst/>
          </a:prstGeom>
          <a:ln w="31750">
            <a:solidFill>
              <a:srgbClr val="0E9ED5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26">
            <a:extLst>
              <a:ext uri="{FF2B5EF4-FFF2-40B4-BE49-F238E27FC236}">
                <a16:creationId xmlns:a16="http://schemas.microsoft.com/office/drawing/2014/main" id="{10280F10-FE8C-5F74-940E-11CB4AD2046C}"/>
              </a:ext>
            </a:extLst>
          </p:cNvPr>
          <p:cNvSpPr/>
          <p:nvPr/>
        </p:nvSpPr>
        <p:spPr>
          <a:xfrm>
            <a:off x="1753967" y="4925501"/>
            <a:ext cx="4733167" cy="1200885"/>
          </a:xfrm>
          <a:prstGeom prst="roundRect">
            <a:avLst>
              <a:gd name="adj" fmla="val 7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7733B7-2F8F-EF14-D25D-190A484C196C}"/>
              </a:ext>
            </a:extLst>
          </p:cNvPr>
          <p:cNvSpPr/>
          <p:nvPr/>
        </p:nvSpPr>
        <p:spPr>
          <a:xfrm>
            <a:off x="1895737" y="4802084"/>
            <a:ext cx="4430683" cy="27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Pipeline Output</a:t>
            </a:r>
          </a:p>
        </p:txBody>
      </p:sp>
      <p:sp>
        <p:nvSpPr>
          <p:cNvPr id="76" name="Rectangle: Rounded Corners 1">
            <a:extLst>
              <a:ext uri="{FF2B5EF4-FFF2-40B4-BE49-F238E27FC236}">
                <a16:creationId xmlns:a16="http://schemas.microsoft.com/office/drawing/2014/main" id="{1B3F5354-08EE-A520-4B98-7CA7A308E3FA}"/>
              </a:ext>
            </a:extLst>
          </p:cNvPr>
          <p:cNvSpPr/>
          <p:nvPr/>
        </p:nvSpPr>
        <p:spPr>
          <a:xfrm>
            <a:off x="1896607" y="5092478"/>
            <a:ext cx="1385773" cy="940011"/>
          </a:xfrm>
          <a:prstGeom prst="roundRect">
            <a:avLst>
              <a:gd name="adj" fmla="val 8768"/>
            </a:avLst>
          </a:prstGeom>
          <a:solidFill>
            <a:srgbClr val="BED0F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Patient-Level </a:t>
            </a:r>
            <a:r>
              <a:rPr lang="en-US" sz="1600" dirty="0" err="1"/>
              <a:t>Recomme</a:t>
            </a:r>
            <a:r>
              <a:rPr lang="en-US" sz="1600" dirty="0"/>
              <a:t>-</a:t>
            </a:r>
          </a:p>
          <a:p>
            <a:pPr algn="ctr"/>
            <a:r>
              <a:rPr lang="en-US" sz="1600" dirty="0"/>
              <a:t>-</a:t>
            </a:r>
            <a:r>
              <a:rPr lang="en-US" sz="1600" dirty="0" err="1"/>
              <a:t>ndations</a:t>
            </a:r>
            <a:endParaRPr lang="en-US" sz="1600" dirty="0"/>
          </a:p>
        </p:txBody>
      </p:sp>
      <p:sp>
        <p:nvSpPr>
          <p:cNvPr id="77" name="Rectangle: Rounded Corners 1">
            <a:extLst>
              <a:ext uri="{FF2B5EF4-FFF2-40B4-BE49-F238E27FC236}">
                <a16:creationId xmlns:a16="http://schemas.microsoft.com/office/drawing/2014/main" id="{BA6E3893-3CFA-6184-36FA-0026E1375993}"/>
              </a:ext>
            </a:extLst>
          </p:cNvPr>
          <p:cNvSpPr/>
          <p:nvPr/>
        </p:nvSpPr>
        <p:spPr>
          <a:xfrm>
            <a:off x="5134483" y="5084527"/>
            <a:ext cx="1241261" cy="945797"/>
          </a:xfrm>
          <a:prstGeom prst="roundRect">
            <a:avLst>
              <a:gd name="adj" fmla="val 8768"/>
            </a:avLst>
          </a:prstGeom>
          <a:solidFill>
            <a:srgbClr val="BED0F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Note-Level </a:t>
            </a:r>
            <a:r>
              <a:rPr lang="en-US" sz="1600" dirty="0" err="1"/>
              <a:t>Recomme</a:t>
            </a:r>
            <a:r>
              <a:rPr lang="en-US" sz="1600" dirty="0"/>
              <a:t>-</a:t>
            </a:r>
          </a:p>
          <a:p>
            <a:pPr algn="ctr"/>
            <a:r>
              <a:rPr lang="en-US" sz="1600" dirty="0"/>
              <a:t>-</a:t>
            </a:r>
            <a:r>
              <a:rPr lang="en-US" sz="1600" dirty="0" err="1"/>
              <a:t>ndations</a:t>
            </a:r>
            <a:endParaRPr 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F21CEA-08E4-0ED9-2FAC-BFABEA70E6AD}"/>
              </a:ext>
            </a:extLst>
          </p:cNvPr>
          <p:cNvSpPr txBox="1"/>
          <p:nvPr/>
        </p:nvSpPr>
        <p:spPr>
          <a:xfrm>
            <a:off x="3048203" y="5236433"/>
            <a:ext cx="22794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⑧</a:t>
            </a:r>
            <a:r>
              <a:rPr lang="en-US" sz="1600" b="1" dirty="0"/>
              <a:t> Consensus-</a:t>
            </a:r>
          </a:p>
          <a:p>
            <a:pPr algn="ctr"/>
            <a:endParaRPr lang="en-US" sz="400" b="1" dirty="0"/>
          </a:p>
          <a:p>
            <a:pPr algn="ctr"/>
            <a:r>
              <a:rPr lang="en-US" sz="1600" b="1" dirty="0"/>
              <a:t>based Evaluation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35E8DA-0533-CCE0-4985-A41A457B69C2}"/>
              </a:ext>
            </a:extLst>
          </p:cNvPr>
          <p:cNvCxnSpPr>
            <a:cxnSpLocks/>
          </p:cNvCxnSpPr>
          <p:nvPr/>
        </p:nvCxnSpPr>
        <p:spPr>
          <a:xfrm flipH="1">
            <a:off x="3334630" y="5589327"/>
            <a:ext cx="1702599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FE989E5-7D77-1D7A-578C-1C3EE2A6F2C4}"/>
              </a:ext>
            </a:extLst>
          </p:cNvPr>
          <p:cNvCxnSpPr>
            <a:cxnSpLocks/>
          </p:cNvCxnSpPr>
          <p:nvPr/>
        </p:nvCxnSpPr>
        <p:spPr>
          <a:xfrm>
            <a:off x="2284624" y="4010533"/>
            <a:ext cx="0" cy="705732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8C66E9E-C6CC-F38C-F311-E7010D3A4975}"/>
              </a:ext>
            </a:extLst>
          </p:cNvPr>
          <p:cNvCxnSpPr>
            <a:cxnSpLocks/>
          </p:cNvCxnSpPr>
          <p:nvPr/>
        </p:nvCxnSpPr>
        <p:spPr>
          <a:xfrm flipH="1">
            <a:off x="2270633" y="4709838"/>
            <a:ext cx="4776430" cy="0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11161B-01B5-B976-0B36-C410288245BC}"/>
              </a:ext>
            </a:extLst>
          </p:cNvPr>
          <p:cNvCxnSpPr>
            <a:cxnSpLocks/>
          </p:cNvCxnSpPr>
          <p:nvPr/>
        </p:nvCxnSpPr>
        <p:spPr>
          <a:xfrm flipV="1">
            <a:off x="7037357" y="4708009"/>
            <a:ext cx="0" cy="637392"/>
          </a:xfrm>
          <a:prstGeom prst="line">
            <a:avLst/>
          </a:prstGeom>
          <a:ln w="31750">
            <a:solidFill>
              <a:srgbClr val="0E9ED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6306C2-D230-6677-B537-E9FD97CD7155}"/>
              </a:ext>
            </a:extLst>
          </p:cNvPr>
          <p:cNvCxnSpPr>
            <a:cxnSpLocks/>
          </p:cNvCxnSpPr>
          <p:nvPr/>
        </p:nvCxnSpPr>
        <p:spPr>
          <a:xfrm flipH="1">
            <a:off x="6568064" y="5334421"/>
            <a:ext cx="478220" cy="0"/>
          </a:xfrm>
          <a:prstGeom prst="straightConnector1">
            <a:avLst/>
          </a:prstGeom>
          <a:ln w="31750">
            <a:solidFill>
              <a:srgbClr val="0E9ED5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4C97BC-B0A2-51EA-F25C-82D57399E4CA}"/>
              </a:ext>
            </a:extLst>
          </p:cNvPr>
          <p:cNvSpPr txBox="1"/>
          <p:nvPr/>
        </p:nvSpPr>
        <p:spPr>
          <a:xfrm>
            <a:off x="2399238" y="4375740"/>
            <a:ext cx="2227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⑦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226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5" grpId="0"/>
      <p:bldP spid="26" grpId="0"/>
      <p:bldP spid="27" grpId="0" animBg="1"/>
      <p:bldP spid="30" grpId="0"/>
      <p:bldP spid="36" grpId="0"/>
      <p:bldP spid="47" grpId="0"/>
      <p:bldP spid="50" grpId="0"/>
      <p:bldP spid="74" grpId="0" animBg="1"/>
      <p:bldP spid="75" grpId="0" animBg="1"/>
      <p:bldP spid="76" grpId="0" animBg="1"/>
      <p:bldP spid="77" grpId="0" animBg="1"/>
      <p:bldP spid="78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E6D95A-CA5F-B2F6-FDD2-C391FDC2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F0C39E-2ACD-12CB-0CD5-1F52E06D6A36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PIPELINES -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A9C90-9658-BD1A-B2ED-61376FFFE47E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8E96F5-9D56-67A1-A73B-9F0370933B34}"/>
              </a:ext>
            </a:extLst>
          </p:cNvPr>
          <p:cNvSpPr txBox="1">
            <a:spLocks/>
          </p:cNvSpPr>
          <p:nvPr/>
        </p:nvSpPr>
        <p:spPr>
          <a:xfrm>
            <a:off x="7378263" y="1263615"/>
            <a:ext cx="4813738" cy="38688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cs typeface="Arial" panose="020B0604020202020204" pitchFamily="34" charset="0"/>
              </a:rPr>
              <a:t>Pipeline Steps: </a:t>
            </a:r>
          </a:p>
          <a:p>
            <a:pPr marL="457200" indent="-457200">
              <a:buAutoNum type="arabicParenR"/>
            </a:pPr>
            <a:r>
              <a:rPr lang="en-US" sz="2000" dirty="0">
                <a:cs typeface="Arial" panose="020B0604020202020204" pitchFamily="34" charset="0"/>
              </a:rPr>
              <a:t>Leverage open-source base LLM to make recommendations per note</a:t>
            </a:r>
          </a:p>
          <a:p>
            <a:pPr marL="457200" indent="-457200">
              <a:buAutoNum type="arabicParenR"/>
            </a:pPr>
            <a:r>
              <a:rPr lang="en-US" sz="2000" dirty="0">
                <a:cs typeface="Arial" panose="020B0604020202020204" pitchFamily="34" charset="0"/>
              </a:rPr>
              <a:t>Confidence check based on output probability to identify low-confidence recommendations</a:t>
            </a:r>
          </a:p>
          <a:p>
            <a:pPr marL="457200" indent="-457200">
              <a:buAutoNum type="arabicParenR"/>
            </a:pPr>
            <a:r>
              <a:rPr lang="en-US" sz="2000" dirty="0">
                <a:cs typeface="Arial" panose="020B0604020202020204" pitchFamily="34" charset="0"/>
              </a:rPr>
              <a:t>Leverage RAG on </a:t>
            </a:r>
            <a:r>
              <a:rPr lang="en-US" sz="2000" dirty="0" err="1">
                <a:cs typeface="Arial" panose="020B0604020202020204" pitchFamily="34" charset="0"/>
              </a:rPr>
              <a:t>aortopathy</a:t>
            </a:r>
            <a:r>
              <a:rPr lang="en-US" sz="2000" dirty="0">
                <a:cs typeface="Arial" panose="020B0604020202020204" pitchFamily="34" charset="0"/>
              </a:rPr>
              <a:t> literature to make recommendations on low-confidence notes</a:t>
            </a:r>
          </a:p>
          <a:p>
            <a:pPr marL="457200" indent="-457200">
              <a:buAutoNum type="arabicParenR"/>
            </a:pPr>
            <a:r>
              <a:rPr lang="en-US" sz="2000" dirty="0">
                <a:cs typeface="Arial" panose="020B0604020202020204" pitchFamily="34" charset="0"/>
              </a:rPr>
              <a:t>Evaluation across all notes of each individual patient to generate final patient-level recommendation</a:t>
            </a:r>
            <a:endParaRPr lang="en-US" sz="5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7A7FB-4D82-3B8F-9D04-8CF7A412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6" y="1103587"/>
            <a:ext cx="6641741" cy="510542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60E05F-4DC9-5C5B-80BF-7062DC1DF5D3}"/>
              </a:ext>
            </a:extLst>
          </p:cNvPr>
          <p:cNvSpPr txBox="1">
            <a:spLocks/>
          </p:cNvSpPr>
          <p:nvPr/>
        </p:nvSpPr>
        <p:spPr>
          <a:xfrm>
            <a:off x="7550327" y="4985125"/>
            <a:ext cx="4346705" cy="10322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cs typeface="Arial" panose="020B0604020202020204" pitchFamily="34" charset="0"/>
              </a:rPr>
              <a:t>The pipeline is reusable – it can be reconfigured and repurposed for any disease area.</a:t>
            </a:r>
            <a:endParaRPr lang="en-US" sz="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2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EBCB4-0135-6E4A-B513-E161508A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29A3-0D6E-3E4A-29AB-1A33CDC9BAA5}"/>
              </a:ext>
            </a:extLst>
          </p:cNvPr>
          <p:cNvSpPr txBox="1"/>
          <p:nvPr/>
        </p:nvSpPr>
        <p:spPr>
          <a:xfrm>
            <a:off x="497632" y="524069"/>
            <a:ext cx="609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C2B55-B49E-082C-F6FF-73A56FA8B21B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36718B-26FC-DAD3-FBB3-A61E1BA3C8A7}"/>
              </a:ext>
            </a:extLst>
          </p:cNvPr>
          <p:cNvSpPr txBox="1">
            <a:spLocks/>
          </p:cNvSpPr>
          <p:nvPr/>
        </p:nvSpPr>
        <p:spPr>
          <a:xfrm>
            <a:off x="793595" y="1381201"/>
            <a:ext cx="4395922" cy="45438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cs typeface="Arial" panose="020B0604020202020204" pitchFamily="34" charset="0"/>
              </a:rPr>
              <a:t>Data</a:t>
            </a:r>
            <a:r>
              <a:rPr lang="en-US" sz="2200" dirty="0">
                <a:cs typeface="Arial" panose="020B0604020202020204" pitchFamily="34" charset="0"/>
              </a:rPr>
              <a:t>: Real patient notes from Penn Medicine Bio Bank 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250 cases (individuals </a:t>
            </a:r>
            <a:r>
              <a:rPr lang="en-US" sz="2200" i="1" dirty="0">
                <a:cs typeface="Arial" panose="020B0604020202020204" pitchFamily="34" charset="0"/>
              </a:rPr>
              <a:t>referred</a:t>
            </a:r>
            <a:r>
              <a:rPr lang="en-US" sz="2200" dirty="0">
                <a:cs typeface="Arial" panose="020B0604020202020204" pitchFamily="34" charset="0"/>
              </a:rPr>
              <a:t> for genetic testing), 250 controls (no genetic diagnoses, never referred for genetic testing)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All progress notes from last 5 years – 20,720 notes</a:t>
            </a:r>
          </a:p>
          <a:p>
            <a:pPr lvl="1"/>
            <a:endParaRPr lang="en-US" sz="500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E2CBE7-4D52-343B-4903-BF2E3E38E036}"/>
              </a:ext>
            </a:extLst>
          </p:cNvPr>
          <p:cNvGrpSpPr/>
          <p:nvPr/>
        </p:nvGrpSpPr>
        <p:grpSpPr>
          <a:xfrm>
            <a:off x="5478025" y="1386163"/>
            <a:ext cx="6159555" cy="4635252"/>
            <a:chOff x="2829827" y="1029904"/>
            <a:chExt cx="6159555" cy="46352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C8D8BF-F4CD-D600-33D2-187010D3369D}"/>
                </a:ext>
              </a:extLst>
            </p:cNvPr>
            <p:cNvGrpSpPr/>
            <p:nvPr/>
          </p:nvGrpSpPr>
          <p:grpSpPr>
            <a:xfrm>
              <a:off x="2829827" y="1029904"/>
              <a:ext cx="6159555" cy="4635252"/>
              <a:chOff x="2770789" y="1055272"/>
              <a:chExt cx="6218593" cy="4609883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A5E35618-3D6D-7C31-69FD-A3E768115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91628" y="1055272"/>
                <a:ext cx="5708103" cy="2204222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32D4635-5342-1ED2-6CCE-B7F7C7E5F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70789" y="3297919"/>
                <a:ext cx="6218593" cy="236723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D78195-30D3-CE26-843D-010EB933AF84}"/>
                </a:ext>
              </a:extLst>
            </p:cNvPr>
            <p:cNvSpPr txBox="1"/>
            <p:nvPr/>
          </p:nvSpPr>
          <p:spPr>
            <a:xfrm>
              <a:off x="2921006" y="1060759"/>
              <a:ext cx="385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F0177E-5251-E0B8-5EBA-5A40399E0CD6}"/>
                </a:ext>
              </a:extLst>
            </p:cNvPr>
            <p:cNvSpPr txBox="1"/>
            <p:nvPr/>
          </p:nvSpPr>
          <p:spPr>
            <a:xfrm>
              <a:off x="2914850" y="3131645"/>
              <a:ext cx="385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027A5F-B428-633A-8CB0-648B3CD01B93}"/>
                </a:ext>
              </a:extLst>
            </p:cNvPr>
            <p:cNvSpPr txBox="1"/>
            <p:nvPr/>
          </p:nvSpPr>
          <p:spPr>
            <a:xfrm>
              <a:off x="5982256" y="3136431"/>
              <a:ext cx="385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0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BF46B-B366-990E-2AFF-4A1D7882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FA2D-8CBA-D65B-7EE6-95CDCB184BB7}"/>
              </a:ext>
            </a:extLst>
          </p:cNvPr>
          <p:cNvSpPr txBox="1"/>
          <p:nvPr/>
        </p:nvSpPr>
        <p:spPr>
          <a:xfrm>
            <a:off x="497632" y="524069"/>
            <a:ext cx="609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36456-03C9-1ACD-807F-046C8EDB212E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51D118-69BA-6618-517D-6338F2639828}"/>
              </a:ext>
            </a:extLst>
          </p:cNvPr>
          <p:cNvSpPr txBox="1">
            <a:spLocks/>
          </p:cNvSpPr>
          <p:nvPr/>
        </p:nvSpPr>
        <p:spPr>
          <a:xfrm>
            <a:off x="793595" y="1381201"/>
            <a:ext cx="10515600" cy="45438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500" dirty="0">
              <a:cs typeface="Arial" panose="020B0604020202020204" pitchFamily="34" charset="0"/>
            </a:endParaRPr>
          </a:p>
          <a:p>
            <a:r>
              <a:rPr lang="en-US" sz="2200" b="1" dirty="0">
                <a:cs typeface="Arial" panose="020B0604020202020204" pitchFamily="34" charset="0"/>
              </a:rPr>
              <a:t>Domain specific knowledge corpus</a:t>
            </a:r>
            <a:r>
              <a:rPr lang="en-US" sz="2200" dirty="0">
                <a:cs typeface="Arial" panose="020B0604020202020204" pitchFamily="34" charset="0"/>
              </a:rPr>
              <a:t>: disease-specific clinical guidelines, textbooks, and literature (open-source) – corpus integrated using retrieval augmentation generation</a:t>
            </a:r>
          </a:p>
          <a:p>
            <a:endParaRPr lang="en-US" sz="500" dirty="0">
              <a:cs typeface="Arial" panose="020B0604020202020204" pitchFamily="34" charset="0"/>
            </a:endParaRPr>
          </a:p>
          <a:p>
            <a:r>
              <a:rPr lang="en-US" sz="2200" b="1" dirty="0">
                <a:cs typeface="Arial" panose="020B0604020202020204" pitchFamily="34" charset="0"/>
              </a:rPr>
              <a:t>Model</a:t>
            </a:r>
            <a:r>
              <a:rPr lang="en-US" sz="2200" dirty="0">
                <a:cs typeface="Arial" panose="020B0604020202020204" pitchFamily="34" charset="0"/>
              </a:rPr>
              <a:t>: tested many open-source models such as llama2, llama3, llama3.1, mistral, etc. and we finally decide to go with llama3.1-8B-Instruct</a:t>
            </a:r>
          </a:p>
          <a:p>
            <a:r>
              <a:rPr lang="en-US" sz="2200" b="1" dirty="0">
                <a:cs typeface="Arial" panose="020B0604020202020204" pitchFamily="34" charset="0"/>
              </a:rPr>
              <a:t>Compute Environment</a:t>
            </a:r>
            <a:r>
              <a:rPr lang="en-US" sz="2200" dirty="0">
                <a:cs typeface="Arial" panose="020B0604020202020204" pitchFamily="34" charset="0"/>
              </a:rPr>
              <a:t>: The pipeline is running on a secure environment approved by Penn Medicine on Databricks.</a:t>
            </a:r>
            <a:endParaRPr lang="en-US" sz="22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27A35-E48D-F697-B53A-540027B5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A8616-CE13-2B28-617C-F6BBAB45C58F}"/>
              </a:ext>
            </a:extLst>
          </p:cNvPr>
          <p:cNvSpPr txBox="1"/>
          <p:nvPr/>
        </p:nvSpPr>
        <p:spPr>
          <a:xfrm>
            <a:off x="497632" y="524069"/>
            <a:ext cx="609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PROMPT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87A4A-A345-5885-3CCD-D839BDC63694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BC859-3B61-D532-DB12-0CEAE3E38CAC}"/>
              </a:ext>
            </a:extLst>
          </p:cNvPr>
          <p:cNvSpPr txBox="1"/>
          <p:nvPr/>
        </p:nvSpPr>
        <p:spPr>
          <a:xfrm>
            <a:off x="441740" y="1778604"/>
            <a:ext cx="3847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Prompt is important! It guides the model’s response by setting the context, scope, and intent of the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well-crafted prompt is the key to improving the usefulness and accuracy of an LLM’s output.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71779-30EF-4636-5E7C-3D1D1D37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92" y="1053756"/>
            <a:ext cx="7264400" cy="51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4CB46-2985-5C17-5971-F93741F4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810DF0-E129-FB6C-918C-8A8D867538DA}"/>
              </a:ext>
            </a:extLst>
          </p:cNvPr>
          <p:cNvSpPr txBox="1"/>
          <p:nvPr/>
        </p:nvSpPr>
        <p:spPr>
          <a:xfrm>
            <a:off x="497632" y="524069"/>
            <a:ext cx="609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PROMPT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5BC45-1994-02AF-7839-21450D9B3CD5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5258C-0D13-359D-BCD9-9E27CB665BA2}"/>
              </a:ext>
            </a:extLst>
          </p:cNvPr>
          <p:cNvSpPr txBox="1"/>
          <p:nvPr/>
        </p:nvSpPr>
        <p:spPr>
          <a:xfrm>
            <a:off x="497632" y="524069"/>
            <a:ext cx="609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PROMPT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22A3D-6468-C7A8-430F-1E8BDD464DDA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AB98E7-4EF3-B6F6-6C12-25DB7620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92" y="1053756"/>
            <a:ext cx="7264400" cy="511028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3A46416-05B6-435E-569D-A6DCC6B43E89}"/>
              </a:ext>
            </a:extLst>
          </p:cNvPr>
          <p:cNvSpPr/>
          <p:nvPr/>
        </p:nvSpPr>
        <p:spPr>
          <a:xfrm>
            <a:off x="4663382" y="1543157"/>
            <a:ext cx="6964325" cy="1509824"/>
          </a:xfrm>
          <a:prstGeom prst="roundRect">
            <a:avLst>
              <a:gd name="adj" fmla="val 76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EE3BB2C-88C0-B846-5D2A-A9B9AEA0E929}"/>
              </a:ext>
            </a:extLst>
          </p:cNvPr>
          <p:cNvSpPr/>
          <p:nvPr/>
        </p:nvSpPr>
        <p:spPr>
          <a:xfrm>
            <a:off x="4233003" y="2248980"/>
            <a:ext cx="301783" cy="165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3CE201F-4918-0DD3-77DE-98B23A1A52E3}"/>
              </a:ext>
            </a:extLst>
          </p:cNvPr>
          <p:cNvSpPr txBox="1">
            <a:spLocks/>
          </p:cNvSpPr>
          <p:nvPr/>
        </p:nvSpPr>
        <p:spPr>
          <a:xfrm>
            <a:off x="1562854" y="1929440"/>
            <a:ext cx="2771640" cy="873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General guidelines: role description, and the overall expectations.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E79A820-3494-4542-DA73-6C99B2B449A5}"/>
              </a:ext>
            </a:extLst>
          </p:cNvPr>
          <p:cNvSpPr/>
          <p:nvPr/>
        </p:nvSpPr>
        <p:spPr>
          <a:xfrm>
            <a:off x="4649527" y="3144345"/>
            <a:ext cx="6964325" cy="1688911"/>
          </a:xfrm>
          <a:prstGeom prst="roundRect">
            <a:avLst>
              <a:gd name="adj" fmla="val 76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CB8A21-3EB6-8EA1-6B81-D58B7000C93E}"/>
              </a:ext>
            </a:extLst>
          </p:cNvPr>
          <p:cNvSpPr/>
          <p:nvPr/>
        </p:nvSpPr>
        <p:spPr>
          <a:xfrm>
            <a:off x="4219148" y="3850169"/>
            <a:ext cx="301783" cy="165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B4B388-6458-BEC7-A08E-28572741D25E}"/>
              </a:ext>
            </a:extLst>
          </p:cNvPr>
          <p:cNvSpPr txBox="1">
            <a:spLocks/>
          </p:cNvSpPr>
          <p:nvPr/>
        </p:nvSpPr>
        <p:spPr>
          <a:xfrm>
            <a:off x="2368397" y="3768135"/>
            <a:ext cx="2771640" cy="4713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Medical guidelines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428AE4-C635-D855-BCA7-2E26EBC74162}"/>
              </a:ext>
            </a:extLst>
          </p:cNvPr>
          <p:cNvSpPr/>
          <p:nvPr/>
        </p:nvSpPr>
        <p:spPr>
          <a:xfrm>
            <a:off x="4647548" y="4994916"/>
            <a:ext cx="6964325" cy="1037749"/>
          </a:xfrm>
          <a:prstGeom prst="roundRect">
            <a:avLst>
              <a:gd name="adj" fmla="val 76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6E9100B-D98C-AC0E-9072-5AC1FC0B6B72}"/>
              </a:ext>
            </a:extLst>
          </p:cNvPr>
          <p:cNvSpPr/>
          <p:nvPr/>
        </p:nvSpPr>
        <p:spPr>
          <a:xfrm>
            <a:off x="4217169" y="5261353"/>
            <a:ext cx="301783" cy="165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BC13E9D-4C53-EDE3-34BE-77B31CE282F9}"/>
              </a:ext>
            </a:extLst>
          </p:cNvPr>
          <p:cNvSpPr txBox="1">
            <a:spLocks/>
          </p:cNvSpPr>
          <p:nvPr/>
        </p:nvSpPr>
        <p:spPr>
          <a:xfrm>
            <a:off x="748145" y="5048693"/>
            <a:ext cx="3499264" cy="4713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/>
              <a:t>Return format specification – in </a:t>
            </a:r>
            <a:r>
              <a:rPr lang="en-US" sz="1600" kern="0" dirty="0" err="1"/>
              <a:t>json</a:t>
            </a:r>
            <a:r>
              <a:rPr lang="en-US" sz="1600" kern="0" dirty="0"/>
              <a:t>-formatted string for easy parsing.</a:t>
            </a:r>
          </a:p>
        </p:txBody>
      </p:sp>
    </p:spTree>
    <p:extLst>
      <p:ext uri="{BB962C8B-B14F-4D97-AF65-F5344CB8AC3E}">
        <p14:creationId xmlns:p14="http://schemas.microsoft.com/office/powerpoint/2010/main" val="57954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704A-8229-AACD-40F8-54F177FC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0FAE4-6EE0-B43E-EB23-B67AAE016FD4}"/>
              </a:ext>
            </a:extLst>
          </p:cNvPr>
          <p:cNvSpPr txBox="1"/>
          <p:nvPr/>
        </p:nvSpPr>
        <p:spPr>
          <a:xfrm>
            <a:off x="497632" y="524069"/>
            <a:ext cx="790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– MAIN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5F50C-2F9E-2F3F-8FE8-9381F578DC6B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67976-5890-42DA-BBD2-D6C23ACAD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28488" y="1379794"/>
            <a:ext cx="3395600" cy="28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D03A0-75CB-9002-A9AB-EDF5EB1F468C}"/>
              </a:ext>
            </a:extLst>
          </p:cNvPr>
          <p:cNvSpPr txBox="1"/>
          <p:nvPr/>
        </p:nvSpPr>
        <p:spPr>
          <a:xfrm>
            <a:off x="799553" y="4257287"/>
            <a:ext cx="2630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i="0" u="none" strike="noStrike" dirty="0">
                <a:effectLst/>
                <a:latin typeface="Aptos" panose="020B0004020202020204" pitchFamily="34" charset="0"/>
              </a:rPr>
              <a:t>Base Accuracy: 0.8457</a:t>
            </a:r>
            <a:endParaRPr lang="en-US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i="0" u="none" strike="noStrike" dirty="0">
                <a:effectLst/>
                <a:latin typeface="Aptos" panose="020B0004020202020204" pitchFamily="34" charset="0"/>
              </a:rPr>
              <a:t>Base Precision: 0.8945</a:t>
            </a:r>
            <a:endParaRPr lang="en-US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i="0" u="none" strike="noStrike" dirty="0">
                <a:effectLst/>
                <a:latin typeface="Aptos" panose="020B0004020202020204" pitchFamily="34" charset="0"/>
              </a:rPr>
              <a:t>Base Recall: 0.7831</a:t>
            </a:r>
            <a:endParaRPr lang="en-US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i="0" u="none" strike="noStrike" dirty="0">
                <a:effectLst/>
                <a:latin typeface="Aptos" panose="020B0004020202020204" pitchFamily="34" charset="0"/>
              </a:rPr>
              <a:t>Base F1 Score: 0.8351</a:t>
            </a:r>
            <a:endParaRPr lang="en-US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1" i="0" u="none" strike="noStrike" dirty="0">
                <a:effectLst/>
                <a:latin typeface="Aptos" panose="020B0004020202020204" pitchFamily="34" charset="0"/>
              </a:rPr>
              <a:t>Base F3 Score: 0.7930</a:t>
            </a:r>
            <a:endParaRPr lang="en-US" b="1" dirty="0">
              <a:effectLst/>
              <a:latin typeface="Aptos" panose="020B00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53B7698-DD70-A5F6-F630-2184E862E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0"/>
          <a:stretch/>
        </p:blipFill>
        <p:spPr bwMode="auto">
          <a:xfrm>
            <a:off x="4107952" y="1393007"/>
            <a:ext cx="3335818" cy="28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226E8-C866-0EE1-7954-82C33A6D67DE}"/>
              </a:ext>
            </a:extLst>
          </p:cNvPr>
          <p:cNvSpPr txBox="1"/>
          <p:nvPr/>
        </p:nvSpPr>
        <p:spPr>
          <a:xfrm>
            <a:off x="4691800" y="4256645"/>
            <a:ext cx="3283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Final Accuracy: 0.8497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Final Precision: 0.8884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Final Recall: 0.7992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Final F1 Score: 0.8414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1" i="0" u="none" strike="noStrike" dirty="0">
                <a:effectLst/>
                <a:latin typeface="Aptos" panose="020B0004020202020204" pitchFamily="34" charset="0"/>
              </a:rPr>
              <a:t>Final F3 Score: 0.8073</a:t>
            </a:r>
            <a:br>
              <a:rPr lang="en-US" b="1" dirty="0">
                <a:latin typeface="Aptos" panose="020B0004020202020204" pitchFamily="34" charset="0"/>
              </a:rPr>
            </a:b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70260-C7B8-9902-80BC-2F7FC6F06466}"/>
              </a:ext>
            </a:extLst>
          </p:cNvPr>
          <p:cNvSpPr txBox="1"/>
          <p:nvPr/>
        </p:nvSpPr>
        <p:spPr>
          <a:xfrm>
            <a:off x="8915701" y="4240418"/>
            <a:ext cx="31172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Accuracy: +0.47%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Precision: -0.68%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Recall: +2.05%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0" i="0" u="none" strike="noStrike" dirty="0">
                <a:effectLst/>
                <a:latin typeface="Aptos" panose="020B0004020202020204" pitchFamily="34" charset="0"/>
              </a:rPr>
              <a:t>F1 Score: +0.76%</a:t>
            </a:r>
            <a:endParaRPr lang="en-US" b="0" dirty="0">
              <a:effectLst/>
              <a:latin typeface="Aptos" panose="020B0004020202020204" pitchFamily="34" charset="0"/>
            </a:endParaRPr>
          </a:p>
          <a:p>
            <a:pPr rtl="0"/>
            <a:r>
              <a:rPr lang="en-US" sz="1800" b="1" i="0" u="none" strike="noStrike" dirty="0">
                <a:effectLst/>
                <a:latin typeface="Aptos" panose="020B0004020202020204" pitchFamily="34" charset="0"/>
              </a:rPr>
              <a:t>F3 Score: +1.80%</a:t>
            </a:r>
            <a:br>
              <a:rPr lang="en-US" dirty="0">
                <a:latin typeface="Aptos" panose="020B0004020202020204" pitchFamily="34" charset="0"/>
              </a:rPr>
            </a:b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860A5-8CCB-040E-BF99-F385315162B9}"/>
              </a:ext>
            </a:extLst>
          </p:cNvPr>
          <p:cNvSpPr txBox="1"/>
          <p:nvPr/>
        </p:nvSpPr>
        <p:spPr>
          <a:xfrm>
            <a:off x="0" y="5870935"/>
            <a:ext cx="4195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Pipeline Results </a:t>
            </a:r>
            <a:r>
              <a:rPr lang="en-US" b="1" dirty="0">
                <a:latin typeface="Aptos" panose="020B0004020202020204" pitchFamily="34" charset="0"/>
              </a:rPr>
              <a:t>without</a:t>
            </a:r>
            <a:r>
              <a:rPr lang="en-US" dirty="0">
                <a:latin typeface="Aptos" panose="020B0004020202020204" pitchFamily="34" charset="0"/>
              </a:rPr>
              <a:t> Re-run on 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Low Confidence Notes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45C94-E8EA-3119-1526-4008712940BE}"/>
              </a:ext>
            </a:extLst>
          </p:cNvPr>
          <p:cNvSpPr txBox="1"/>
          <p:nvPr/>
        </p:nvSpPr>
        <p:spPr>
          <a:xfrm>
            <a:off x="3863787" y="5894242"/>
            <a:ext cx="4195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Pipeline Results </a:t>
            </a:r>
            <a:r>
              <a:rPr lang="en-US" b="1" dirty="0">
                <a:latin typeface="Aptos" panose="020B0004020202020204" pitchFamily="34" charset="0"/>
              </a:rPr>
              <a:t>with</a:t>
            </a:r>
            <a:r>
              <a:rPr lang="en-US" dirty="0">
                <a:latin typeface="Aptos" panose="020B0004020202020204" pitchFamily="34" charset="0"/>
              </a:rPr>
              <a:t> Re-run on Low Confidence Notes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82A1D-DF0C-5F6C-DECA-BDA25FE6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468" y="1321352"/>
            <a:ext cx="3788118" cy="2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ECDBB-6A80-4F17-34A7-CD899229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2C932-44F1-9668-D9DE-3882571A2E13}"/>
              </a:ext>
            </a:extLst>
          </p:cNvPr>
          <p:cNvSpPr txBox="1"/>
          <p:nvPr/>
        </p:nvSpPr>
        <p:spPr>
          <a:xfrm>
            <a:off x="497633" y="524069"/>
            <a:ext cx="847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EXPERIMENTS - INTERPRETABILITY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4FAE56-3E8D-75C0-BE1C-FF99765A9349}"/>
              </a:ext>
            </a:extLst>
          </p:cNvPr>
          <p:cNvCxnSpPr>
            <a:cxnSpLocks/>
          </p:cNvCxnSpPr>
          <p:nvPr/>
        </p:nvCxnSpPr>
        <p:spPr>
          <a:xfrm>
            <a:off x="4339343" y="1933981"/>
            <a:ext cx="3565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AC239F-24DE-0FEC-B339-4C36776CA2D5}"/>
              </a:ext>
            </a:extLst>
          </p:cNvPr>
          <p:cNvCxnSpPr>
            <a:cxnSpLocks/>
          </p:cNvCxnSpPr>
          <p:nvPr/>
        </p:nvCxnSpPr>
        <p:spPr>
          <a:xfrm>
            <a:off x="4348873" y="5108519"/>
            <a:ext cx="1377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049B4B-BB5E-F2D5-43B9-32E9ABA818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29378" y="3577821"/>
            <a:ext cx="2892027" cy="169370"/>
          </a:xfrm>
          <a:prstGeom prst="bentConnector3">
            <a:avLst>
              <a:gd name="adj1" fmla="val 999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2D2812-BF74-4437-33DD-6D6E93749791}"/>
              </a:ext>
            </a:extLst>
          </p:cNvPr>
          <p:cNvCxnSpPr>
            <a:cxnSpLocks/>
            <a:stCxn id="38" idx="2"/>
            <a:endCxn id="20" idx="0"/>
          </p:cNvCxnSpPr>
          <p:nvPr/>
        </p:nvCxnSpPr>
        <p:spPr>
          <a:xfrm>
            <a:off x="6316602" y="2399884"/>
            <a:ext cx="0" cy="27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922E9C-51B4-D605-E934-958225EEA72E}"/>
              </a:ext>
            </a:extLst>
          </p:cNvPr>
          <p:cNvGrpSpPr/>
          <p:nvPr/>
        </p:nvGrpSpPr>
        <p:grpSpPr>
          <a:xfrm>
            <a:off x="8286104" y="1712046"/>
            <a:ext cx="3031070" cy="735055"/>
            <a:chOff x="8286104" y="1712046"/>
            <a:chExt cx="3031070" cy="73505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47859AD-7A37-4F9D-79B4-438CDC4780DB}"/>
                </a:ext>
              </a:extLst>
            </p:cNvPr>
            <p:cNvSpPr/>
            <p:nvPr/>
          </p:nvSpPr>
          <p:spPr>
            <a:xfrm>
              <a:off x="8326682" y="1730175"/>
              <a:ext cx="2851895" cy="716926"/>
            </a:xfrm>
            <a:prstGeom prst="roundRect">
              <a:avLst>
                <a:gd name="adj" fmla="val 8801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A43DAA-9915-59AF-B14A-6B38D0B8DA3E}"/>
                </a:ext>
              </a:extLst>
            </p:cNvPr>
            <p:cNvSpPr txBox="1"/>
            <p:nvPr/>
          </p:nvSpPr>
          <p:spPr>
            <a:xfrm>
              <a:off x="8286104" y="1712046"/>
              <a:ext cx="28518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Filter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F40495-38C2-D795-404C-A361ABC82F30}"/>
                </a:ext>
              </a:extLst>
            </p:cNvPr>
            <p:cNvSpPr txBox="1"/>
            <p:nvPr/>
          </p:nvSpPr>
          <p:spPr>
            <a:xfrm>
              <a:off x="8338892" y="1908715"/>
              <a:ext cx="26146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(1) Filter out system prompt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679040-602F-D833-23CB-74FA2A08C8A2}"/>
                </a:ext>
              </a:extLst>
            </p:cNvPr>
            <p:cNvSpPr txBox="1"/>
            <p:nvPr/>
          </p:nvSpPr>
          <p:spPr>
            <a:xfrm>
              <a:off x="8338892" y="2139324"/>
              <a:ext cx="29782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(2) Keep only medical related terms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68E2B4-384C-65C6-4FE6-3B0DE8B54A6D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9752628" y="2447101"/>
            <a:ext cx="2" cy="263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4125A8-EDBB-9674-87A9-2D1727DAC56F}"/>
              </a:ext>
            </a:extLst>
          </p:cNvPr>
          <p:cNvGrpSpPr/>
          <p:nvPr/>
        </p:nvGrpSpPr>
        <p:grpSpPr>
          <a:xfrm>
            <a:off x="8326680" y="2710814"/>
            <a:ext cx="2851895" cy="3755183"/>
            <a:chOff x="8326680" y="2710814"/>
            <a:chExt cx="2851895" cy="37551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F62E02-501A-1884-A9E3-9B7D2B50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9909" y="2786794"/>
              <a:ext cx="2779938" cy="3425185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F3404B-105E-B14F-19D3-FAE81FCDFB81}"/>
                </a:ext>
              </a:extLst>
            </p:cNvPr>
            <p:cNvSpPr/>
            <p:nvPr/>
          </p:nvSpPr>
          <p:spPr>
            <a:xfrm>
              <a:off x="8326680" y="2710814"/>
              <a:ext cx="2851895" cy="3717686"/>
            </a:xfrm>
            <a:prstGeom prst="roundRect">
              <a:avLst>
                <a:gd name="adj" fmla="val 1716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0664E-94B6-2A2A-3046-6FDE9D56A5FA}"/>
                </a:ext>
              </a:extLst>
            </p:cNvPr>
            <p:cNvSpPr txBox="1"/>
            <p:nvPr/>
          </p:nvSpPr>
          <p:spPr>
            <a:xfrm>
              <a:off x="9354830" y="6127443"/>
              <a:ext cx="18237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Final Attributions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47F4B-7902-D883-EC32-3D11C9564687}"/>
              </a:ext>
            </a:extLst>
          </p:cNvPr>
          <p:cNvCxnSpPr>
            <a:cxnSpLocks/>
          </p:cNvCxnSpPr>
          <p:nvPr/>
        </p:nvCxnSpPr>
        <p:spPr>
          <a:xfrm flipV="1">
            <a:off x="7927742" y="2974895"/>
            <a:ext cx="196175" cy="3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DBDB321-649A-5677-A441-402EF78AE0EC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7771098" y="2416626"/>
            <a:ext cx="921816" cy="2137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995C4B8-26A0-F6F1-DD73-37CAC01D2899}"/>
              </a:ext>
            </a:extLst>
          </p:cNvPr>
          <p:cNvGrpSpPr/>
          <p:nvPr/>
        </p:nvGrpSpPr>
        <p:grpSpPr>
          <a:xfrm>
            <a:off x="4695942" y="2677909"/>
            <a:ext cx="3268193" cy="3773957"/>
            <a:chOff x="3922510" y="2348649"/>
            <a:chExt cx="3268193" cy="3773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645EDD-1200-FC64-1781-5043847F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835" y="2377134"/>
              <a:ext cx="3158394" cy="3614359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EE70108-9DB1-A29F-A80C-9C8C248E4257}"/>
                </a:ext>
              </a:extLst>
            </p:cNvPr>
            <p:cNvSpPr/>
            <p:nvPr/>
          </p:nvSpPr>
          <p:spPr>
            <a:xfrm>
              <a:off x="3922510" y="2348649"/>
              <a:ext cx="3241320" cy="3750591"/>
            </a:xfrm>
            <a:prstGeom prst="roundRect">
              <a:avLst>
                <a:gd name="adj" fmla="val 1716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5364E9-CC36-AB0E-71DB-6E8544873331}"/>
                </a:ext>
              </a:extLst>
            </p:cNvPr>
            <p:cNvSpPr txBox="1"/>
            <p:nvPr/>
          </p:nvSpPr>
          <p:spPr>
            <a:xfrm>
              <a:off x="5304886" y="5784052"/>
              <a:ext cx="18858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Input Attributions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D31A0-5E66-47FE-1D4B-B9C917D533A5}"/>
              </a:ext>
            </a:extLst>
          </p:cNvPr>
          <p:cNvGrpSpPr/>
          <p:nvPr/>
        </p:nvGrpSpPr>
        <p:grpSpPr>
          <a:xfrm>
            <a:off x="4686422" y="1756079"/>
            <a:ext cx="3318514" cy="643805"/>
            <a:chOff x="3912990" y="1426819"/>
            <a:chExt cx="3318514" cy="6438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A278C5-BE13-E8FE-885A-C283B10EFE6E}"/>
                </a:ext>
              </a:extLst>
            </p:cNvPr>
            <p:cNvGrpSpPr/>
            <p:nvPr/>
          </p:nvGrpSpPr>
          <p:grpSpPr>
            <a:xfrm>
              <a:off x="3922510" y="1426819"/>
              <a:ext cx="3308994" cy="643805"/>
              <a:chOff x="5067927" y="988054"/>
              <a:chExt cx="3308994" cy="643805"/>
            </a:xfrm>
          </p:grpSpPr>
          <p:pic>
            <p:nvPicPr>
              <p:cNvPr id="36" name="Picture 2" descr="Captum · Model Interpretability for PyTorch">
                <a:extLst>
                  <a:ext uri="{FF2B5EF4-FFF2-40B4-BE49-F238E27FC236}">
                    <a16:creationId xmlns:a16="http://schemas.microsoft.com/office/drawing/2014/main" id="{1E60DB50-605F-FABD-255D-95C42F1677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7054" y="1047166"/>
                <a:ext cx="957870" cy="239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D4C337-4094-616F-D89B-CA5FE33BA519}"/>
                  </a:ext>
                </a:extLst>
              </p:cNvPr>
              <p:cNvSpPr txBox="1"/>
              <p:nvPr/>
            </p:nvSpPr>
            <p:spPr>
              <a:xfrm>
                <a:off x="6132118" y="1006870"/>
                <a:ext cx="224480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Model Interpretability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1CC7EC5B-1936-12D4-E263-26E246728FF2}"/>
                  </a:ext>
                </a:extLst>
              </p:cNvPr>
              <p:cNvSpPr/>
              <p:nvPr/>
            </p:nvSpPr>
            <p:spPr>
              <a:xfrm>
                <a:off x="5067927" y="988054"/>
                <a:ext cx="3241320" cy="643805"/>
              </a:xfrm>
              <a:prstGeom prst="roundRect">
                <a:avLst>
                  <a:gd name="adj" fmla="val 8801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CEE863-36C9-46B5-7E16-1F17275329A9}"/>
                </a:ext>
              </a:extLst>
            </p:cNvPr>
            <p:cNvSpPr txBox="1"/>
            <p:nvPr/>
          </p:nvSpPr>
          <p:spPr>
            <a:xfrm>
              <a:off x="3912990" y="1723660"/>
              <a:ext cx="32413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Perturbation-based Attribution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93675E-CD43-7CF5-4F3E-43F475DAE317}"/>
              </a:ext>
            </a:extLst>
          </p:cNvPr>
          <p:cNvGrpSpPr/>
          <p:nvPr/>
        </p:nvGrpSpPr>
        <p:grpSpPr>
          <a:xfrm>
            <a:off x="2049626" y="1766238"/>
            <a:ext cx="2350824" cy="3032094"/>
            <a:chOff x="1276194" y="1436978"/>
            <a:chExt cx="2350824" cy="30320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AA098-E3EB-53EC-6B74-4C78C470FB95}"/>
                </a:ext>
              </a:extLst>
            </p:cNvPr>
            <p:cNvSpPr txBox="1"/>
            <p:nvPr/>
          </p:nvSpPr>
          <p:spPr>
            <a:xfrm>
              <a:off x="1276194" y="1652227"/>
              <a:ext cx="2230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System Prompt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9B8CB-BCA1-7D0F-CF63-30F1BBD8C058}"/>
                </a:ext>
              </a:extLst>
            </p:cNvPr>
            <p:cNvSpPr txBox="1"/>
            <p:nvPr/>
          </p:nvSpPr>
          <p:spPr>
            <a:xfrm>
              <a:off x="1324717" y="2748763"/>
              <a:ext cx="2230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Clinical Note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D389C16-9991-2976-D8D6-109055953E6C}"/>
                </a:ext>
              </a:extLst>
            </p:cNvPr>
            <p:cNvSpPr/>
            <p:nvPr/>
          </p:nvSpPr>
          <p:spPr>
            <a:xfrm>
              <a:off x="1299054" y="1436978"/>
              <a:ext cx="2271498" cy="3032094"/>
            </a:xfrm>
            <a:prstGeom prst="roundRect">
              <a:avLst>
                <a:gd name="adj" fmla="val 1996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5F19E-BE80-E38F-9C79-51DDCD4D0843}"/>
                </a:ext>
              </a:extLst>
            </p:cNvPr>
            <p:cNvSpPr txBox="1"/>
            <p:nvPr/>
          </p:nvSpPr>
          <p:spPr>
            <a:xfrm>
              <a:off x="2312865" y="1445067"/>
              <a:ext cx="131415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LLM Inputs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175509B-0128-B763-D792-219C91916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014"/>
            <a:stretch/>
          </p:blipFill>
          <p:spPr>
            <a:xfrm>
              <a:off x="1378192" y="1915694"/>
              <a:ext cx="2128922" cy="8748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E39D9BA-84CD-B552-3AFA-FB17EA42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2024" y="3000060"/>
              <a:ext cx="2131409" cy="14209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0948ED-0D5C-7EDC-757A-EE1FEF9C3EB1}"/>
              </a:ext>
            </a:extLst>
          </p:cNvPr>
          <p:cNvGrpSpPr/>
          <p:nvPr/>
        </p:nvGrpSpPr>
        <p:grpSpPr>
          <a:xfrm>
            <a:off x="2072486" y="4959750"/>
            <a:ext cx="2298369" cy="1452849"/>
            <a:chOff x="1299054" y="4630490"/>
            <a:chExt cx="2298369" cy="145284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2180FE-CC8C-8E5F-5887-EEE782235253}"/>
                </a:ext>
              </a:extLst>
            </p:cNvPr>
            <p:cNvSpPr/>
            <p:nvPr/>
          </p:nvSpPr>
          <p:spPr>
            <a:xfrm>
              <a:off x="1299054" y="4630490"/>
              <a:ext cx="2271498" cy="1452849"/>
            </a:xfrm>
            <a:prstGeom prst="roundRect">
              <a:avLst>
                <a:gd name="adj" fmla="val 358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05B4C6-DB89-9B3D-B182-A59520323BCA}"/>
                </a:ext>
              </a:extLst>
            </p:cNvPr>
            <p:cNvSpPr txBox="1"/>
            <p:nvPr/>
          </p:nvSpPr>
          <p:spPr>
            <a:xfrm>
              <a:off x="1808477" y="4665038"/>
              <a:ext cx="17889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LLM Generations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5E574D-72C6-B3DD-38F4-23CE4E80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0997" y="4989960"/>
              <a:ext cx="2153461" cy="10296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D80313-7F90-E2CD-C00B-7CA15F666083}"/>
              </a:ext>
            </a:extLst>
          </p:cNvPr>
          <p:cNvSpPr txBox="1"/>
          <p:nvPr/>
        </p:nvSpPr>
        <p:spPr>
          <a:xfrm>
            <a:off x="256255" y="3192890"/>
            <a:ext cx="17678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* The note used in this example is synthetic to avoid leaking any patient privacy.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59FD3-D489-5C3D-BDB7-95E4907D9C46}"/>
              </a:ext>
            </a:extLst>
          </p:cNvPr>
          <p:cNvSpPr txBox="1"/>
          <p:nvPr/>
        </p:nvSpPr>
        <p:spPr>
          <a:xfrm>
            <a:off x="507509" y="1145788"/>
            <a:ext cx="95508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built a model interpretability pipeline to ensure recommendations are grounded in meaningful clinical evidence – we show how LLM “pays attention to” different input parts to generate its output.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298EC-661F-EA45-70CB-6E40B4965E98}"/>
              </a:ext>
            </a:extLst>
          </p:cNvPr>
          <p:cNvSpPr txBox="1"/>
          <p:nvPr/>
        </p:nvSpPr>
        <p:spPr>
          <a:xfrm>
            <a:off x="1473199" y="6442502"/>
            <a:ext cx="844973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Kokhlikyan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Narine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Vivek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Miglani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Miguel Martin, Edward Wang, Bilal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Alsallakh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Jonathan Reynolds, Alexander Melnikov et al. "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Captum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unified and generic model interpretability library for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arXiv:2009.07896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693B1-7D21-AB9D-603B-62F3FAF5B4A8}"/>
              </a:ext>
            </a:extLst>
          </p:cNvPr>
          <p:cNvSpPr txBox="1"/>
          <p:nvPr/>
        </p:nvSpPr>
        <p:spPr>
          <a:xfrm>
            <a:off x="12319279" y="4411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4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30A58-6485-1316-4814-5B397FD9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AED67-79BD-863F-DCCA-FD1AC8C9E362}"/>
              </a:ext>
            </a:extLst>
          </p:cNvPr>
          <p:cNvSpPr txBox="1"/>
          <p:nvPr/>
        </p:nvSpPr>
        <p:spPr>
          <a:xfrm>
            <a:off x="497632" y="524069"/>
            <a:ext cx="798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 AND FUTURE WORK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E0E03A-C04A-D0F1-AB08-7A9F17648E3D}"/>
              </a:ext>
            </a:extLst>
          </p:cNvPr>
          <p:cNvSpPr txBox="1">
            <a:spLocks/>
          </p:cNvSpPr>
          <p:nvPr/>
        </p:nvSpPr>
        <p:spPr>
          <a:xfrm>
            <a:off x="793595" y="1381201"/>
            <a:ext cx="10515600" cy="45438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An end-to-end LLM-based genetic test recommendation pipeline.</a:t>
            </a:r>
          </a:p>
          <a:p>
            <a:r>
              <a:rPr lang="en-US" dirty="0"/>
              <a:t>Pipeline is scalable, portable, and generalizable, enabling easy adaptation to other disease prediction and early screening tasks. </a:t>
            </a:r>
          </a:p>
          <a:p>
            <a:r>
              <a:rPr lang="en-US" dirty="0"/>
              <a:t>While Llama-3.1-8B-Instruct demonstrates feasibility, ongoing advances in open-source and proprietary LLMs promise further accuracy improvements.</a:t>
            </a:r>
          </a:p>
          <a:p>
            <a:r>
              <a:rPr lang="en-US" dirty="0"/>
              <a:t>Future work involves integration with EHR systems to maximize clinical impact. 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0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DE6DD-7284-06C4-34AF-6E09508E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859D0-8F5E-4116-DE45-351A4AF46A03}"/>
              </a:ext>
            </a:extLst>
          </p:cNvPr>
          <p:cNvSpPr txBox="1"/>
          <p:nvPr/>
        </p:nvSpPr>
        <p:spPr>
          <a:xfrm>
            <a:off x="4455483" y="2448404"/>
            <a:ext cx="2982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6D9A-8D49-2874-661A-81482850CA2C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24BA6-4E5B-8189-3920-E519EB396518}"/>
              </a:ext>
            </a:extLst>
          </p:cNvPr>
          <p:cNvSpPr txBox="1"/>
          <p:nvPr/>
        </p:nvSpPr>
        <p:spPr>
          <a:xfrm>
            <a:off x="5249328" y="3542499"/>
            <a:ext cx="17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2143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CD2B2-9758-6E27-1DD6-3D2B2309CB0D}"/>
              </a:ext>
            </a:extLst>
          </p:cNvPr>
          <p:cNvSpPr txBox="1"/>
          <p:nvPr/>
        </p:nvSpPr>
        <p:spPr>
          <a:xfrm>
            <a:off x="619553" y="1047802"/>
            <a:ext cx="10830768" cy="5201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47319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Leveraging Open-Source Large-Language Model-Enabled Identification of Undiagnosed Patients with Rare Genetic </a:t>
            </a:r>
            <a:r>
              <a:rPr lang="en-US" sz="3600" b="1" dirty="0" err="1">
                <a:solidFill>
                  <a:srgbClr val="47319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Aortopathies</a:t>
            </a:r>
            <a:endParaRPr lang="en-US" sz="3600" b="1" dirty="0">
              <a:solidFill>
                <a:srgbClr val="47319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Pankhuri Singhal</a:t>
            </a:r>
            <a:r>
              <a:rPr lang="en-US" sz="2400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Zilinghan Li</a:t>
            </a:r>
            <a:r>
              <a:rPr lang="en-US" sz="2400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Ze Yang</a:t>
            </a:r>
            <a:r>
              <a:rPr lang="en-US" sz="2400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Tarak Nandi, Zachary Rodriguez, Theodore Drivas, Alexis Rodriguez, Ravi </a:t>
            </a:r>
            <a:r>
              <a:rPr lang="en-US" sz="24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Madduri</a:t>
            </a:r>
            <a:r>
              <a:rPr lang="en-US" sz="2000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r>
              <a:rPr lang="en-US"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Anurag Verma</a:t>
            </a:r>
            <a:r>
              <a:rPr lang="en-US" sz="2400" baseline="30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endParaRPr lang="en-US"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Speaker: Zilinghan Li, Machine Learning Engineer, Argonne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122" name="Picture 2" descr="Download Penn Logos | Penn Brand Standards">
            <a:extLst>
              <a:ext uri="{FF2B5EF4-FFF2-40B4-BE49-F238E27FC236}">
                <a16:creationId xmlns:a16="http://schemas.microsoft.com/office/drawing/2014/main" id="{905E1515-715F-CF7B-7DE6-E5FBC229E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5" b="26751"/>
          <a:stretch/>
        </p:blipFill>
        <p:spPr bwMode="auto">
          <a:xfrm>
            <a:off x="7136039" y="222069"/>
            <a:ext cx="2034958" cy="64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niversity of Illinois Urbana-Champaign">
            <a:extLst>
              <a:ext uri="{FF2B5EF4-FFF2-40B4-BE49-F238E27FC236}">
                <a16:creationId xmlns:a16="http://schemas.microsoft.com/office/drawing/2014/main" id="{6EB6AA15-D8F3-AF27-6DC8-0DB0D0C0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11" y="577978"/>
            <a:ext cx="2807234" cy="15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rgonne National Laboratory">
            <a:extLst>
              <a:ext uri="{FF2B5EF4-FFF2-40B4-BE49-F238E27FC236}">
                <a16:creationId xmlns:a16="http://schemas.microsoft.com/office/drawing/2014/main" id="{B7177CE1-C489-782A-5730-2EC4B232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725" y="-129954"/>
            <a:ext cx="2441294" cy="13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versity of Chicago">
            <a:extLst>
              <a:ext uri="{FF2B5EF4-FFF2-40B4-BE49-F238E27FC236}">
                <a16:creationId xmlns:a16="http://schemas.microsoft.com/office/drawing/2014/main" id="{22F7458A-ED67-FC2C-72D3-DA95DEF3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78" y="677206"/>
            <a:ext cx="2434389" cy="13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9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CD232-1CCE-3F65-6607-C9E98BC4FA9A}"/>
              </a:ext>
            </a:extLst>
          </p:cNvPr>
          <p:cNvSpPr txBox="1"/>
          <p:nvPr/>
        </p:nvSpPr>
        <p:spPr>
          <a:xfrm>
            <a:off x="497632" y="524069"/>
            <a:ext cx="111967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473193"/>
                </a:solidFill>
                <a:latin typeface="Roboto"/>
                <a:ea typeface="Roboto"/>
                <a:cs typeface="Roboto"/>
              </a:rPr>
              <a:t>DISCLOSURE OF CONFLICTS OF INTEREST</a:t>
            </a:r>
            <a:endParaRPr lang="en-US" sz="3600" b="1">
              <a:solidFill>
                <a:srgbClr val="47319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CD2B2-9758-6E27-1DD6-3D2B2309CB0D}"/>
              </a:ext>
            </a:extLst>
          </p:cNvPr>
          <p:cNvSpPr txBox="1"/>
          <p:nvPr/>
        </p:nvSpPr>
        <p:spPr>
          <a:xfrm>
            <a:off x="497632" y="1291365"/>
            <a:ext cx="11196735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Roboto"/>
                <a:cs typeface="Arial"/>
              </a:rPr>
              <a:t>I have not had any relationships with ACCME-defined ineligible companies within the past 24 months.</a:t>
            </a: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000" dirty="0">
              <a:solidFill>
                <a:srgbClr val="000000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endParaRPr lang="en-US" sz="28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9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9ED02-80A2-D702-B849-C19AB59A6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3FAC3-082D-144A-D144-E478993CF30D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1F84B-E9AA-4B53-6C0A-D569AD46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83" y="338918"/>
            <a:ext cx="3719868" cy="5569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21F828-774E-852A-129C-AF9BEBEA90E6}"/>
              </a:ext>
            </a:extLst>
          </p:cNvPr>
          <p:cNvSpPr txBox="1">
            <a:spLocks/>
          </p:cNvSpPr>
          <p:nvPr/>
        </p:nvSpPr>
        <p:spPr>
          <a:xfrm>
            <a:off x="502542" y="1331169"/>
            <a:ext cx="7955658" cy="41552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Rare genetic syndromes, hereditary </a:t>
            </a:r>
            <a:r>
              <a:rPr lang="en-US" sz="2400" kern="0" dirty="0" err="1"/>
              <a:t>aortopathies</a:t>
            </a:r>
            <a:r>
              <a:rPr lang="en-US" sz="2400" kern="0" dirty="0"/>
              <a:t> in particular, are difficult to diagnose due to </a:t>
            </a:r>
            <a:r>
              <a:rPr lang="en-US" sz="2400" b="1" kern="0" dirty="0"/>
              <a:t>high phenotypic heterogeneity </a:t>
            </a:r>
            <a:r>
              <a:rPr lang="en-US" sz="2400" kern="0" dirty="0"/>
              <a:t>– not everyone presents the same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Example syndromes: Marfan’s, </a:t>
            </a:r>
            <a:r>
              <a:rPr lang="en-US" sz="2400" kern="0" dirty="0" err="1"/>
              <a:t>Loeys</a:t>
            </a:r>
            <a:r>
              <a:rPr lang="en-US" sz="2400" kern="0" dirty="0"/>
              <a:t>-Dietz, Turner,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If diagnosis is delayed until symptoms appear, certain damages or complications might become irreversible, reducing treatment effectiveness.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Undiagnosed patients often experience fatal aortic dissection and rupture, which might lead </a:t>
            </a:r>
            <a:r>
              <a:rPr lang="en-US" sz="2400" kern="0"/>
              <a:t>to death.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9577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8F101-A734-2761-4E4A-FB7FFE23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6E009-46EC-FEF4-4988-7053B1FAADA4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2404C-890C-54AA-8C7B-EDFB62A9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83" y="338918"/>
            <a:ext cx="3719868" cy="5569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9C95E0-EEF6-4C48-ED11-5CD5620B71A3}"/>
              </a:ext>
            </a:extLst>
          </p:cNvPr>
          <p:cNvSpPr txBox="1">
            <a:spLocks/>
          </p:cNvSpPr>
          <p:nvPr/>
        </p:nvSpPr>
        <p:spPr>
          <a:xfrm>
            <a:off x="502542" y="1331169"/>
            <a:ext cx="7955658" cy="41552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Some rare diseases can be detected earlier if genetic testing is done, enabling early proactive interventions.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/>
              <a:t>However, many physicians receive minimal training to refer genetic testing for patients.</a:t>
            </a:r>
          </a:p>
        </p:txBody>
      </p:sp>
    </p:spTree>
    <p:extLst>
      <p:ext uri="{BB962C8B-B14F-4D97-AF65-F5344CB8AC3E}">
        <p14:creationId xmlns:p14="http://schemas.microsoft.com/office/powerpoint/2010/main" val="242849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E0FC5-16BC-ADED-AE7A-9B319648E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F190E5-FE5B-3D00-2A40-0394B7B9767E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 DESCRIPTION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65CEA9-716A-8C64-0C79-D0EFCE36C9D5}"/>
              </a:ext>
            </a:extLst>
          </p:cNvPr>
          <p:cNvSpPr txBox="1">
            <a:spLocks/>
          </p:cNvSpPr>
          <p:nvPr/>
        </p:nvSpPr>
        <p:spPr>
          <a:xfrm>
            <a:off x="473045" y="1390163"/>
            <a:ext cx="7955658" cy="4027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Free-text clinical notes contain observations and narratives regarding a patient's health history that can serve as evidence to support recommendations for genetic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Nowadays, Large Language Models (LLMs) have become very powerful at knowledge distillation and understanding.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E149C-CD31-7498-66C8-CC677F21B051}"/>
              </a:ext>
            </a:extLst>
          </p:cNvPr>
          <p:cNvSpPr txBox="1"/>
          <p:nvPr/>
        </p:nvSpPr>
        <p:spPr>
          <a:xfrm>
            <a:off x="791929" y="4111949"/>
            <a:ext cx="75530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0" dirty="0">
                <a:solidFill>
                  <a:srgbClr val="FF0000"/>
                </a:solidFill>
              </a:rPr>
              <a:t>Goal: Can LLMs help identify undiagnosed patients in an early screening stage by recommending patients for genetic testing? And finally make it an impactful end-to-end pipeline integrated into clinical settings?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C06ED0-77FA-7FFF-C7CD-818B7FCF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934" y="1534025"/>
            <a:ext cx="2870118" cy="357028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FBB1B907-E957-14B1-D3A8-5B6BAE615990}"/>
              </a:ext>
            </a:extLst>
          </p:cNvPr>
          <p:cNvSpPr/>
          <p:nvPr/>
        </p:nvSpPr>
        <p:spPr>
          <a:xfrm>
            <a:off x="8518671" y="3102691"/>
            <a:ext cx="870410" cy="557133"/>
          </a:xfrm>
          <a:prstGeom prst="frame">
            <a:avLst>
              <a:gd name="adj1" fmla="val 7006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lIns="91440" tIns="91440" bIns="91440" rtlCol="0" anchor="t"/>
          <a:lstStyle/>
          <a:p>
            <a:pPr algn="ctr"/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93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4BE69-F515-02B9-C5A7-2143B6C9B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C71CC-A6D3-9589-2D1E-D4F4FF11DDC8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62CA0-587A-1902-9D69-A93B4E8B3059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C44481-92E7-29D4-1B43-F3DD7ABFB079}"/>
              </a:ext>
            </a:extLst>
          </p:cNvPr>
          <p:cNvSpPr/>
          <p:nvPr/>
        </p:nvSpPr>
        <p:spPr>
          <a:xfrm>
            <a:off x="1618156" y="1423388"/>
            <a:ext cx="8908931" cy="3807492"/>
          </a:xfrm>
          <a:prstGeom prst="roundRect">
            <a:avLst>
              <a:gd name="adj" fmla="val 379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94FFF928-4364-A35C-AC8F-F80BF970793E}"/>
              </a:ext>
            </a:extLst>
          </p:cNvPr>
          <p:cNvSpPr/>
          <p:nvPr/>
        </p:nvSpPr>
        <p:spPr>
          <a:xfrm>
            <a:off x="9203154" y="1999154"/>
            <a:ext cx="1066304" cy="6367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altLang="zh-CN" sz="1600" dirty="0"/>
              <a:t>atient Note</a:t>
            </a: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A9BB4F-729C-CD84-57FD-02E9FA25A812}"/>
              </a:ext>
            </a:extLst>
          </p:cNvPr>
          <p:cNvGrpSpPr/>
          <p:nvPr/>
        </p:nvGrpSpPr>
        <p:grpSpPr>
          <a:xfrm>
            <a:off x="4877848" y="1481562"/>
            <a:ext cx="1387650" cy="1457748"/>
            <a:chOff x="6639323" y="3081811"/>
            <a:chExt cx="1387650" cy="1457748"/>
          </a:xfrm>
        </p:grpSpPr>
        <p:sp>
          <p:nvSpPr>
            <p:cNvPr id="71" name="Rectangle: Rounded Corners 17">
              <a:extLst>
                <a:ext uri="{FF2B5EF4-FFF2-40B4-BE49-F238E27FC236}">
                  <a16:creationId xmlns:a16="http://schemas.microsoft.com/office/drawing/2014/main" id="{4437ED85-D3C0-A801-6E6A-4C330DB657CE}"/>
                </a:ext>
              </a:extLst>
            </p:cNvPr>
            <p:cNvSpPr/>
            <p:nvPr/>
          </p:nvSpPr>
          <p:spPr>
            <a:xfrm>
              <a:off x="6639323" y="3263203"/>
              <a:ext cx="1387650" cy="1276356"/>
            </a:xfrm>
            <a:prstGeom prst="roundRect">
              <a:avLst>
                <a:gd name="adj" fmla="val 111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4714B1-8C2E-47ED-F3BA-2BC1A0DD124C}"/>
                </a:ext>
              </a:extLst>
            </p:cNvPr>
            <p:cNvSpPr/>
            <p:nvPr/>
          </p:nvSpPr>
          <p:spPr>
            <a:xfrm>
              <a:off x="6790261" y="3081811"/>
              <a:ext cx="1066304" cy="308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73" name="Rectangle: Rounded Corners 11">
              <a:extLst>
                <a:ext uri="{FF2B5EF4-FFF2-40B4-BE49-F238E27FC236}">
                  <a16:creationId xmlns:a16="http://schemas.microsoft.com/office/drawing/2014/main" id="{4C57E8D4-742D-B650-D1AD-2947E6EA9C47}"/>
                </a:ext>
              </a:extLst>
            </p:cNvPr>
            <p:cNvSpPr/>
            <p:nvPr/>
          </p:nvSpPr>
          <p:spPr>
            <a:xfrm>
              <a:off x="6732311" y="3449839"/>
              <a:ext cx="1185133" cy="987040"/>
            </a:xfrm>
            <a:prstGeom prst="roundRect">
              <a:avLst>
                <a:gd name="adj" fmla="val 9888"/>
              </a:avLst>
            </a:prstGeom>
            <a:solidFill>
              <a:srgbClr val="FBE3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Llama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3.1 8B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Instruct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CDE2F7-D158-8B55-CB3B-C44BD7E1048A}"/>
              </a:ext>
            </a:extLst>
          </p:cNvPr>
          <p:cNvSpPr txBox="1"/>
          <p:nvPr/>
        </p:nvSpPr>
        <p:spPr>
          <a:xfrm>
            <a:off x="7059685" y="2321568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①</a:t>
            </a:r>
            <a:r>
              <a:rPr lang="en-US" sz="1600" b="1" dirty="0"/>
              <a:t> Prompting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3263D6-6637-C4AF-72B1-0D2D27811901}"/>
              </a:ext>
            </a:extLst>
          </p:cNvPr>
          <p:cNvGrpSpPr/>
          <p:nvPr/>
        </p:nvGrpSpPr>
        <p:grpSpPr>
          <a:xfrm>
            <a:off x="1773232" y="1522231"/>
            <a:ext cx="1440813" cy="1427871"/>
            <a:chOff x="4433688" y="2974306"/>
            <a:chExt cx="1440813" cy="1427871"/>
          </a:xfrm>
        </p:grpSpPr>
        <p:sp>
          <p:nvSpPr>
            <p:cNvPr id="67" name="Rectangle: Rounded Corners 26">
              <a:extLst>
                <a:ext uri="{FF2B5EF4-FFF2-40B4-BE49-F238E27FC236}">
                  <a16:creationId xmlns:a16="http://schemas.microsoft.com/office/drawing/2014/main" id="{068874D4-8565-DD53-6F51-E5036D1A30AF}"/>
                </a:ext>
              </a:extLst>
            </p:cNvPr>
            <p:cNvSpPr/>
            <p:nvPr/>
          </p:nvSpPr>
          <p:spPr>
            <a:xfrm>
              <a:off x="4433688" y="3123984"/>
              <a:ext cx="1440813" cy="1278193"/>
            </a:xfrm>
            <a:prstGeom prst="roundRect">
              <a:avLst>
                <a:gd name="adj" fmla="val 113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8" name="Rectangle: Rounded Corners 27">
              <a:extLst>
                <a:ext uri="{FF2B5EF4-FFF2-40B4-BE49-F238E27FC236}">
                  <a16:creationId xmlns:a16="http://schemas.microsoft.com/office/drawing/2014/main" id="{DDED0655-5B6A-397A-3DD4-F918B727B0BA}"/>
                </a:ext>
              </a:extLst>
            </p:cNvPr>
            <p:cNvSpPr/>
            <p:nvPr/>
          </p:nvSpPr>
          <p:spPr>
            <a:xfrm>
              <a:off x="4551879" y="3275485"/>
              <a:ext cx="1221363" cy="518788"/>
            </a:xfrm>
            <a:prstGeom prst="roundRect">
              <a:avLst/>
            </a:prstGeom>
            <a:solidFill>
              <a:srgbClr val="BED0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Genetic Test: Y/N?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8141F74-1479-B528-2351-C84B9EA275C7}"/>
                </a:ext>
              </a:extLst>
            </p:cNvPr>
            <p:cNvSpPr/>
            <p:nvPr/>
          </p:nvSpPr>
          <p:spPr>
            <a:xfrm>
              <a:off x="4534046" y="2974306"/>
              <a:ext cx="1221364" cy="236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Rectangle: Rounded Corners 27">
              <a:extLst>
                <a:ext uri="{FF2B5EF4-FFF2-40B4-BE49-F238E27FC236}">
                  <a16:creationId xmlns:a16="http://schemas.microsoft.com/office/drawing/2014/main" id="{60B7C992-2B56-B753-5779-F584F58B928D}"/>
                </a:ext>
              </a:extLst>
            </p:cNvPr>
            <p:cNvSpPr/>
            <p:nvPr/>
          </p:nvSpPr>
          <p:spPr>
            <a:xfrm>
              <a:off x="4541801" y="3934386"/>
              <a:ext cx="1221363" cy="313018"/>
            </a:xfrm>
            <a:prstGeom prst="roundRect">
              <a:avLst/>
            </a:prstGeom>
            <a:solidFill>
              <a:srgbClr val="BED0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Reasoning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7C23E1-B141-DB62-BF65-7E4848D67307}"/>
              </a:ext>
            </a:extLst>
          </p:cNvPr>
          <p:cNvSpPr txBox="1"/>
          <p:nvPr/>
        </p:nvSpPr>
        <p:spPr>
          <a:xfrm>
            <a:off x="3403594" y="2332167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②</a:t>
            </a:r>
            <a:r>
              <a:rPr lang="en-US" sz="1600" b="1" dirty="0"/>
              <a:t> Inference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2794EF-F412-9EA6-D562-D37DF3F3CC0B}"/>
              </a:ext>
            </a:extLst>
          </p:cNvPr>
          <p:cNvSpPr txBox="1"/>
          <p:nvPr/>
        </p:nvSpPr>
        <p:spPr>
          <a:xfrm>
            <a:off x="5277588" y="3235620"/>
            <a:ext cx="142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③</a:t>
            </a:r>
            <a:r>
              <a:rPr lang="en-US" sz="1600" b="1" dirty="0"/>
              <a:t> Evaluation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69627-CF02-176F-6811-38FAE1A48C06}"/>
              </a:ext>
            </a:extLst>
          </p:cNvPr>
          <p:cNvSpPr txBox="1"/>
          <p:nvPr/>
        </p:nvSpPr>
        <p:spPr>
          <a:xfrm>
            <a:off x="6608282" y="4599121"/>
            <a:ext cx="221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④</a:t>
            </a:r>
            <a:r>
              <a:rPr lang="en-US" sz="1600" b="1" dirty="0"/>
              <a:t> Recommendation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2C5C91-2AB0-015C-31FA-AB85339FB0E7}"/>
              </a:ext>
            </a:extLst>
          </p:cNvPr>
          <p:cNvSpPr txBox="1"/>
          <p:nvPr/>
        </p:nvSpPr>
        <p:spPr>
          <a:xfrm>
            <a:off x="1591013" y="5242056"/>
            <a:ext cx="46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Rare Disease AI-Recommendation 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A39DDA-DC86-4647-78DC-D289AC6FABCD}"/>
              </a:ext>
            </a:extLst>
          </p:cNvPr>
          <p:cNvGrpSpPr/>
          <p:nvPr/>
        </p:nvGrpSpPr>
        <p:grpSpPr>
          <a:xfrm>
            <a:off x="8682581" y="3551996"/>
            <a:ext cx="1715711" cy="1516959"/>
            <a:chOff x="1118631" y="5352638"/>
            <a:chExt cx="1715711" cy="1516959"/>
          </a:xfrm>
        </p:grpSpPr>
        <p:sp>
          <p:nvSpPr>
            <p:cNvPr id="64" name="Rectangle: Rounded Corners 26">
              <a:extLst>
                <a:ext uri="{FF2B5EF4-FFF2-40B4-BE49-F238E27FC236}">
                  <a16:creationId xmlns:a16="http://schemas.microsoft.com/office/drawing/2014/main" id="{D8177AEC-4BA1-46E6-7CFB-6E52A4E6B161}"/>
                </a:ext>
              </a:extLst>
            </p:cNvPr>
            <p:cNvSpPr/>
            <p:nvPr/>
          </p:nvSpPr>
          <p:spPr>
            <a:xfrm>
              <a:off x="1118631" y="5497997"/>
              <a:ext cx="1715711" cy="1371600"/>
            </a:xfrm>
            <a:prstGeom prst="roundRect">
              <a:avLst>
                <a:gd name="adj" fmla="val 841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0E02C5-48DE-E687-6C67-03B39F06238C}"/>
                </a:ext>
              </a:extLst>
            </p:cNvPr>
            <p:cNvSpPr/>
            <p:nvPr/>
          </p:nvSpPr>
          <p:spPr>
            <a:xfrm>
              <a:off x="1269460" y="5352638"/>
              <a:ext cx="1420761" cy="4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Prediction Confidence</a:t>
              </a:r>
            </a:p>
          </p:txBody>
        </p:sp>
        <p:sp>
          <p:nvSpPr>
            <p:cNvPr id="66" name="Rectangle: Rounded Corners 1">
              <a:extLst>
                <a:ext uri="{FF2B5EF4-FFF2-40B4-BE49-F238E27FC236}">
                  <a16:creationId xmlns:a16="http://schemas.microsoft.com/office/drawing/2014/main" id="{E66C04D6-122C-555B-C611-C16793FF5EE0}"/>
                </a:ext>
              </a:extLst>
            </p:cNvPr>
            <p:cNvSpPr/>
            <p:nvPr/>
          </p:nvSpPr>
          <p:spPr>
            <a:xfrm>
              <a:off x="1223774" y="5864717"/>
              <a:ext cx="1498107" cy="881056"/>
            </a:xfrm>
            <a:prstGeom prst="roundRect">
              <a:avLst>
                <a:gd name="adj" fmla="val 847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Compute confidence</a:t>
              </a:r>
            </a:p>
            <a:p>
              <a:pPr algn="ctr"/>
              <a:r>
                <a:rPr lang="en-US" sz="1600" dirty="0"/>
                <a:t>from log probs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2FA760-C6B3-B656-84D9-ADD3D2F81F94}"/>
              </a:ext>
            </a:extLst>
          </p:cNvPr>
          <p:cNvCxnSpPr>
            <a:cxnSpLocks/>
          </p:cNvCxnSpPr>
          <p:nvPr/>
        </p:nvCxnSpPr>
        <p:spPr>
          <a:xfrm flipH="1">
            <a:off x="6360284" y="2340780"/>
            <a:ext cx="2761916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CA743F-D435-B1CE-1800-49A28BA0FDBB}"/>
              </a:ext>
            </a:extLst>
          </p:cNvPr>
          <p:cNvCxnSpPr>
            <a:cxnSpLocks/>
          </p:cNvCxnSpPr>
          <p:nvPr/>
        </p:nvCxnSpPr>
        <p:spPr>
          <a:xfrm flipH="1">
            <a:off x="3310098" y="2344093"/>
            <a:ext cx="1456027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2FE56B-A08D-490C-4336-48A0ED65478B}"/>
              </a:ext>
            </a:extLst>
          </p:cNvPr>
          <p:cNvGrpSpPr/>
          <p:nvPr/>
        </p:nvGrpSpPr>
        <p:grpSpPr>
          <a:xfrm>
            <a:off x="2679675" y="2948374"/>
            <a:ext cx="6864116" cy="595436"/>
            <a:chOff x="1747319" y="4833577"/>
            <a:chExt cx="6864116" cy="595436"/>
          </a:xfrm>
        </p:grpSpPr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AA09EF2A-A0CE-50FB-F447-B37A7795C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47319" y="5157332"/>
              <a:ext cx="6864116" cy="271681"/>
            </a:xfrm>
            <a:prstGeom prst="bentConnector2">
              <a:avLst/>
            </a:prstGeom>
            <a:ln w="31750">
              <a:solidFill>
                <a:srgbClr val="0E9ED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B697885-B089-EB8F-8E09-2924F5E42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885" y="4833577"/>
              <a:ext cx="0" cy="323312"/>
            </a:xfrm>
            <a:prstGeom prst="line">
              <a:avLst/>
            </a:prstGeom>
            <a:ln w="31750">
              <a:solidFill>
                <a:srgbClr val="0E9ED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FF16AA-DCA5-76ED-FD70-F377AF9F06C6}"/>
              </a:ext>
            </a:extLst>
          </p:cNvPr>
          <p:cNvCxnSpPr>
            <a:cxnSpLocks/>
          </p:cNvCxnSpPr>
          <p:nvPr/>
        </p:nvCxnSpPr>
        <p:spPr>
          <a:xfrm flipH="1">
            <a:off x="6559433" y="4616457"/>
            <a:ext cx="2046880" cy="0"/>
          </a:xfrm>
          <a:prstGeom prst="straightConnector1">
            <a:avLst/>
          </a:prstGeom>
          <a:ln w="317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F74E947-E9A0-7615-4966-29A12466BE1D}"/>
              </a:ext>
            </a:extLst>
          </p:cNvPr>
          <p:cNvSpPr txBox="1"/>
          <p:nvPr/>
        </p:nvSpPr>
        <p:spPr>
          <a:xfrm>
            <a:off x="6995406" y="4267916"/>
            <a:ext cx="2009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high conf.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0DA561-B055-8BCE-FA49-05C9D6573556}"/>
              </a:ext>
            </a:extLst>
          </p:cNvPr>
          <p:cNvSpPr txBox="1"/>
          <p:nvPr/>
        </p:nvSpPr>
        <p:spPr>
          <a:xfrm>
            <a:off x="7512799" y="3720153"/>
            <a:ext cx="1210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low conf.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7D2379A-1AAF-2C51-DB9E-C9006C8C15CE}"/>
              </a:ext>
            </a:extLst>
          </p:cNvPr>
          <p:cNvCxnSpPr>
            <a:cxnSpLocks/>
          </p:cNvCxnSpPr>
          <p:nvPr/>
        </p:nvCxnSpPr>
        <p:spPr>
          <a:xfrm flipH="1">
            <a:off x="7030855" y="4068527"/>
            <a:ext cx="1560701" cy="0"/>
          </a:xfrm>
          <a:prstGeom prst="straightConnector1">
            <a:avLst/>
          </a:prstGeom>
          <a:ln w="31750">
            <a:solidFill>
              <a:srgbClr val="0E9ED5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BC208C-FF16-FFC5-66DA-A017AA605ED2}"/>
              </a:ext>
            </a:extLst>
          </p:cNvPr>
          <p:cNvSpPr txBox="1"/>
          <p:nvPr/>
        </p:nvSpPr>
        <p:spPr>
          <a:xfrm>
            <a:off x="6687978" y="3900474"/>
            <a:ext cx="416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DC92C07-C71C-337F-9CBD-CBC640B9CD33}"/>
              </a:ext>
            </a:extLst>
          </p:cNvPr>
          <p:cNvSpPr txBox="1"/>
          <p:nvPr/>
        </p:nvSpPr>
        <p:spPr>
          <a:xfrm>
            <a:off x="1964725" y="3688412"/>
            <a:ext cx="4826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We want to provide the </a:t>
            </a:r>
            <a:r>
              <a:rPr lang="en-US" sz="1600" i="1"/>
              <a:t>model with </a:t>
            </a:r>
            <a:r>
              <a:rPr lang="en-US" sz="1600" i="1" dirty="0"/>
              <a:t>more information to give a more confident (and hopefully more accurate) prediction …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71A6EB-6C6D-A95B-3311-73B37C45C372}"/>
              </a:ext>
            </a:extLst>
          </p:cNvPr>
          <p:cNvSpPr txBox="1"/>
          <p:nvPr/>
        </p:nvSpPr>
        <p:spPr>
          <a:xfrm>
            <a:off x="1956487" y="4532789"/>
            <a:ext cx="4826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By using </a:t>
            </a:r>
            <a:r>
              <a:rPr lang="en-US" sz="1600" b="1" i="1" dirty="0"/>
              <a:t>Retrieval Augmented Generation (RAG) </a:t>
            </a:r>
            <a:r>
              <a:rPr lang="en-US" sz="1600" i="1" dirty="0"/>
              <a:t>to provide more relevant information to the model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09BC1A-2ABB-2E71-67DA-D61CF189B862}"/>
              </a:ext>
            </a:extLst>
          </p:cNvPr>
          <p:cNvSpPr txBox="1"/>
          <p:nvPr/>
        </p:nvSpPr>
        <p:spPr>
          <a:xfrm>
            <a:off x="2272106" y="5716107"/>
            <a:ext cx="8545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* We chose Llama3.1 8B as it is open-source, portable, supports long-context window (up to 128k tokens), and provides great performance in our initial testing.</a:t>
            </a:r>
          </a:p>
        </p:txBody>
      </p:sp>
    </p:spTree>
    <p:extLst>
      <p:ext uri="{BB962C8B-B14F-4D97-AF65-F5344CB8AC3E}">
        <p14:creationId xmlns:p14="http://schemas.microsoft.com/office/powerpoint/2010/main" val="14170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1" grpId="0"/>
      <p:bldP spid="23" grpId="0"/>
      <p:bldP spid="24" grpId="0"/>
      <p:bldP spid="28" grpId="0"/>
      <p:bldP spid="29" grpId="0"/>
      <p:bldP spid="44" grpId="0"/>
      <p:bldP spid="89" grpId="0"/>
      <p:bldP spid="92" grpId="0"/>
      <p:bldP spid="93" grpId="0"/>
      <p:bldP spid="94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0885E-A030-C8F2-108E-1D83A47E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E1FC15-A5A1-5742-BE74-3B9AE82399B3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47319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QUICK SIDE NOTE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73193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11CDB-BFCF-AE80-010D-A514D3EB8083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E74C50-6BDB-47BA-3DC9-09D647B5D962}"/>
              </a:ext>
            </a:extLst>
          </p:cNvPr>
          <p:cNvSpPr txBox="1">
            <a:spLocks/>
          </p:cNvSpPr>
          <p:nvPr/>
        </p:nvSpPr>
        <p:spPr>
          <a:xfrm>
            <a:off x="557406" y="1214407"/>
            <a:ext cx="7137622" cy="50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/>
              <a:t>What is Retrieval Augmented Generation (RAG)?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7B6FCD-3A3B-F7F6-DD86-2E9E81D9875E}"/>
              </a:ext>
            </a:extLst>
          </p:cNvPr>
          <p:cNvGrpSpPr/>
          <p:nvPr/>
        </p:nvGrpSpPr>
        <p:grpSpPr>
          <a:xfrm>
            <a:off x="587115" y="1907994"/>
            <a:ext cx="4660133" cy="3373000"/>
            <a:chOff x="587115" y="1907994"/>
            <a:chExt cx="4660133" cy="3373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6F9C1EE-C6A0-B7B2-E0C3-187DC243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15" y="1907994"/>
              <a:ext cx="4660133" cy="2890684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562BAE-A7D4-30DD-024E-4D8D51B6C6FB}"/>
                </a:ext>
              </a:extLst>
            </p:cNvPr>
            <p:cNvSpPr txBox="1">
              <a:spLocks/>
            </p:cNvSpPr>
            <p:nvPr/>
          </p:nvSpPr>
          <p:spPr>
            <a:xfrm>
              <a:off x="2379580" y="4775931"/>
              <a:ext cx="1198507" cy="50506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rtl="0" eaLnBrk="1" fontAlgn="base" hangingPunct="1">
                <a:spcBef>
                  <a:spcPts val="1200"/>
                </a:spcBef>
                <a:spcAft>
                  <a:spcPct val="0"/>
                </a:spcAft>
                <a:defRPr sz="1800">
                  <a:solidFill>
                    <a:schemeClr val="tx1"/>
                  </a:solidFill>
                  <a:latin typeface="+mn-lt"/>
                  <a:ea typeface="MS PGothic" pitchFamily="34" charset="-128"/>
                  <a:cs typeface="Roboto Regular"/>
                </a:defRPr>
              </a:lvl1pPr>
              <a:lvl2pPr marL="50292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Font typeface="Arial"/>
                <a:buChar char="•"/>
                <a:defRPr sz="140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2pPr>
              <a:lvl3pPr marL="91440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4"/>
                </a:buClr>
                <a:buFont typeface="Arial"/>
                <a:buChar char="•"/>
                <a:defRPr sz="120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3pPr>
              <a:lvl4pPr marL="132588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5"/>
                </a:buClr>
                <a:buFont typeface="Arial"/>
                <a:buChar char="•"/>
                <a:defRPr sz="1100" baseline="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4pPr>
              <a:lvl5pPr marL="1737360" marR="0" indent="-228600" algn="l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6"/>
                </a:buClr>
                <a:buSzTx/>
                <a:buFont typeface="Arial"/>
                <a:buChar char="•"/>
                <a:tabLst/>
                <a:defRPr sz="1000" b="0" baseline="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kern="0" dirty="0"/>
                <a:t>No RAG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EFEE5-40D5-1C8F-EE1C-F5EBD41FEFC0}"/>
              </a:ext>
            </a:extLst>
          </p:cNvPr>
          <p:cNvGrpSpPr/>
          <p:nvPr/>
        </p:nvGrpSpPr>
        <p:grpSpPr>
          <a:xfrm>
            <a:off x="7083012" y="660235"/>
            <a:ext cx="4565145" cy="5256636"/>
            <a:chOff x="7083012" y="660235"/>
            <a:chExt cx="4565145" cy="52566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B912E4-FA2F-750F-8E17-711317AA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012" y="660235"/>
              <a:ext cx="4565145" cy="4691956"/>
            </a:xfrm>
            <a:prstGeom prst="rect">
              <a:avLst/>
            </a:prstGeom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184B2ED-196F-B452-FBC4-939309AA8CA7}"/>
                </a:ext>
              </a:extLst>
            </p:cNvPr>
            <p:cNvSpPr txBox="1">
              <a:spLocks/>
            </p:cNvSpPr>
            <p:nvPr/>
          </p:nvSpPr>
          <p:spPr>
            <a:xfrm>
              <a:off x="9006352" y="5411808"/>
              <a:ext cx="1198507" cy="50506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rtl="0" eaLnBrk="1" fontAlgn="base" hangingPunct="1">
                <a:spcBef>
                  <a:spcPts val="1200"/>
                </a:spcBef>
                <a:spcAft>
                  <a:spcPct val="0"/>
                </a:spcAft>
                <a:defRPr sz="1800">
                  <a:solidFill>
                    <a:schemeClr val="tx1"/>
                  </a:solidFill>
                  <a:latin typeface="+mn-lt"/>
                  <a:ea typeface="MS PGothic" pitchFamily="34" charset="-128"/>
                  <a:cs typeface="Roboto Regular"/>
                </a:defRPr>
              </a:lvl1pPr>
              <a:lvl2pPr marL="50292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Font typeface="Arial"/>
                <a:buChar char="•"/>
                <a:defRPr sz="140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2pPr>
              <a:lvl3pPr marL="91440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4"/>
                </a:buClr>
                <a:buFont typeface="Arial"/>
                <a:buChar char="•"/>
                <a:defRPr sz="120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3pPr>
              <a:lvl4pPr marL="1325880" indent="-228600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chemeClr val="accent5"/>
                </a:buClr>
                <a:buFont typeface="Arial"/>
                <a:buChar char="•"/>
                <a:defRPr sz="1100" baseline="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4pPr>
              <a:lvl5pPr marL="1737360" marR="0" indent="-228600" algn="l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6"/>
                </a:buClr>
                <a:buSzTx/>
                <a:buFont typeface="Arial"/>
                <a:buChar char="•"/>
                <a:tabLst/>
                <a:defRPr sz="1000" b="0" baseline="0">
                  <a:solidFill>
                    <a:schemeClr val="tx1"/>
                  </a:solidFill>
                  <a:latin typeface="Roboto Regular"/>
                  <a:ea typeface="MS PGothic" pitchFamily="34" charset="-128"/>
                  <a:cs typeface="Roboto Regular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727274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kern="0" dirty="0"/>
                <a:t>With RAG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1A89DF-8A8C-714B-4931-D9AFCC6BF489}"/>
              </a:ext>
            </a:extLst>
          </p:cNvPr>
          <p:cNvSpPr/>
          <p:nvPr/>
        </p:nvSpPr>
        <p:spPr>
          <a:xfrm>
            <a:off x="8580475" y="1456660"/>
            <a:ext cx="2892056" cy="1509824"/>
          </a:xfrm>
          <a:prstGeom prst="roundRect">
            <a:avLst>
              <a:gd name="adj" fmla="val 76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A82C78D-6BE3-B1A5-1F34-C0EBD810C303}"/>
              </a:ext>
            </a:extLst>
          </p:cNvPr>
          <p:cNvSpPr/>
          <p:nvPr/>
        </p:nvSpPr>
        <p:spPr>
          <a:xfrm>
            <a:off x="8123583" y="2133815"/>
            <a:ext cx="262712" cy="165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A320A2-17A6-08C4-2916-ACC47C1F80D1}"/>
              </a:ext>
            </a:extLst>
          </p:cNvPr>
          <p:cNvSpPr txBox="1">
            <a:spLocks/>
          </p:cNvSpPr>
          <p:nvPr/>
        </p:nvSpPr>
        <p:spPr>
          <a:xfrm>
            <a:off x="5352584" y="1750493"/>
            <a:ext cx="2932772" cy="1171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Retrieve</a:t>
            </a:r>
            <a:r>
              <a:rPr lang="en-US" sz="1600" kern="0" dirty="0"/>
              <a:t> relevant information from external database to </a:t>
            </a:r>
            <a:r>
              <a:rPr lang="en-US" sz="1600" b="1" kern="0" dirty="0"/>
              <a:t>Augment</a:t>
            </a:r>
            <a:r>
              <a:rPr lang="en-US" sz="1600" kern="0" dirty="0"/>
              <a:t> the user prompt to assist the </a:t>
            </a:r>
            <a:r>
              <a:rPr lang="en-US" sz="1600" b="1" kern="0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8851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171FE-18C9-686A-1D06-198C9B0C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54113E-62BF-14B8-FE96-5E31C041A5B4}"/>
              </a:ext>
            </a:extLst>
          </p:cNvPr>
          <p:cNvSpPr txBox="1"/>
          <p:nvPr/>
        </p:nvSpPr>
        <p:spPr>
          <a:xfrm>
            <a:off x="497633" y="524069"/>
            <a:ext cx="56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731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5EF8D-1B9D-D8A8-7153-3B1B3CB42CA9}"/>
              </a:ext>
            </a:extLst>
          </p:cNvPr>
          <p:cNvSpPr txBox="1"/>
          <p:nvPr/>
        </p:nvSpPr>
        <p:spPr>
          <a:xfrm>
            <a:off x="998483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98C7D-7019-1654-CB29-CDD66C47A440}"/>
              </a:ext>
            </a:extLst>
          </p:cNvPr>
          <p:cNvGrpSpPr/>
          <p:nvPr/>
        </p:nvGrpSpPr>
        <p:grpSpPr>
          <a:xfrm>
            <a:off x="760896" y="2430157"/>
            <a:ext cx="1809124" cy="1765834"/>
            <a:chOff x="7029927" y="1691630"/>
            <a:chExt cx="2502674" cy="1983356"/>
          </a:xfrm>
        </p:grpSpPr>
        <p:sp>
          <p:nvSpPr>
            <p:cNvPr id="85" name="Rectangle: Rounded Corners 26">
              <a:extLst>
                <a:ext uri="{FF2B5EF4-FFF2-40B4-BE49-F238E27FC236}">
                  <a16:creationId xmlns:a16="http://schemas.microsoft.com/office/drawing/2014/main" id="{DB942DCB-CC98-5A15-D1F2-DAFB9C18D591}"/>
                </a:ext>
              </a:extLst>
            </p:cNvPr>
            <p:cNvSpPr/>
            <p:nvPr/>
          </p:nvSpPr>
          <p:spPr>
            <a:xfrm>
              <a:off x="7029927" y="1894081"/>
              <a:ext cx="2502674" cy="1780905"/>
            </a:xfrm>
            <a:prstGeom prst="roundRect">
              <a:avLst>
                <a:gd name="adj" fmla="val 861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6" name="Rectangle: Rounded Corners 27">
              <a:extLst>
                <a:ext uri="{FF2B5EF4-FFF2-40B4-BE49-F238E27FC236}">
                  <a16:creationId xmlns:a16="http://schemas.microsoft.com/office/drawing/2014/main" id="{54DC0C0C-A1AC-2B7A-D1FE-F4AA754D25B6}"/>
                </a:ext>
              </a:extLst>
            </p:cNvPr>
            <p:cNvSpPr/>
            <p:nvPr/>
          </p:nvSpPr>
          <p:spPr>
            <a:xfrm>
              <a:off x="7167747" y="2092217"/>
              <a:ext cx="2234482" cy="857662"/>
            </a:xfrm>
            <a:prstGeom prst="roundRect">
              <a:avLst/>
            </a:prstGeom>
            <a:solidFill>
              <a:srgbClr val="CAEE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Aortopathy</a:t>
              </a:r>
              <a:r>
                <a:rPr lang="en-US" sz="1600" dirty="0">
                  <a:solidFill>
                    <a:schemeClr val="tx1"/>
                  </a:solidFill>
                </a:rPr>
                <a:t> literature and textbooks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27E34E3-5F89-243A-96E9-CCD44DB44D22}"/>
                </a:ext>
              </a:extLst>
            </p:cNvPr>
            <p:cNvSpPr/>
            <p:nvPr/>
          </p:nvSpPr>
          <p:spPr>
            <a:xfrm>
              <a:off x="7355452" y="1691630"/>
              <a:ext cx="1849086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Corpus</a:t>
              </a:r>
            </a:p>
          </p:txBody>
        </p:sp>
        <p:sp>
          <p:nvSpPr>
            <p:cNvPr id="88" name="Rectangle: Rounded Corners 27">
              <a:extLst>
                <a:ext uri="{FF2B5EF4-FFF2-40B4-BE49-F238E27FC236}">
                  <a16:creationId xmlns:a16="http://schemas.microsoft.com/office/drawing/2014/main" id="{863EE297-5E9E-E9E5-89AE-B8759A1547DE}"/>
                </a:ext>
              </a:extLst>
            </p:cNvPr>
            <p:cNvSpPr/>
            <p:nvPr/>
          </p:nvSpPr>
          <p:spPr>
            <a:xfrm>
              <a:off x="7167747" y="3074305"/>
              <a:ext cx="2234484" cy="476279"/>
            </a:xfrm>
            <a:prstGeom prst="roundRect">
              <a:avLst/>
            </a:prstGeom>
            <a:solidFill>
              <a:srgbClr val="CAEE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 Reviews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DB8354-DCFB-081D-A1AB-23C152EBFB7F}"/>
              </a:ext>
            </a:extLst>
          </p:cNvPr>
          <p:cNvSpPr/>
          <p:nvPr/>
        </p:nvSpPr>
        <p:spPr>
          <a:xfrm>
            <a:off x="645340" y="2398373"/>
            <a:ext cx="7039879" cy="1920857"/>
          </a:xfrm>
          <a:prstGeom prst="roundRect">
            <a:avLst>
              <a:gd name="adj" fmla="val 7830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1FD26-FF26-5096-8CEC-AAD96EBA08D0}"/>
              </a:ext>
            </a:extLst>
          </p:cNvPr>
          <p:cNvSpPr txBox="1"/>
          <p:nvPr/>
        </p:nvSpPr>
        <p:spPr>
          <a:xfrm>
            <a:off x="643378" y="1978196"/>
            <a:ext cx="319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(External) Database Creation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B6A20-4F92-8322-3EAC-FDCBB7C764B0}"/>
              </a:ext>
            </a:extLst>
          </p:cNvPr>
          <p:cNvGrpSpPr/>
          <p:nvPr/>
        </p:nvGrpSpPr>
        <p:grpSpPr>
          <a:xfrm>
            <a:off x="3682360" y="2421389"/>
            <a:ext cx="1485513" cy="1774602"/>
            <a:chOff x="7533092" y="1681782"/>
            <a:chExt cx="2055003" cy="1993204"/>
          </a:xfrm>
        </p:grpSpPr>
        <p:sp>
          <p:nvSpPr>
            <p:cNvPr id="78" name="Rectangle: Rounded Corners 26">
              <a:extLst>
                <a:ext uri="{FF2B5EF4-FFF2-40B4-BE49-F238E27FC236}">
                  <a16:creationId xmlns:a16="http://schemas.microsoft.com/office/drawing/2014/main" id="{A645AB46-3586-95F6-215B-9478340AFD64}"/>
                </a:ext>
              </a:extLst>
            </p:cNvPr>
            <p:cNvSpPr/>
            <p:nvPr/>
          </p:nvSpPr>
          <p:spPr>
            <a:xfrm>
              <a:off x="7533092" y="1894081"/>
              <a:ext cx="2055003" cy="1780905"/>
            </a:xfrm>
            <a:prstGeom prst="roundRect">
              <a:avLst>
                <a:gd name="adj" fmla="val 807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9" name="Rectangle: Rounded Corners 27">
              <a:extLst>
                <a:ext uri="{FF2B5EF4-FFF2-40B4-BE49-F238E27FC236}">
                  <a16:creationId xmlns:a16="http://schemas.microsoft.com/office/drawing/2014/main" id="{DB6E0209-BF90-DBCA-BDE8-7985402BCCE3}"/>
                </a:ext>
              </a:extLst>
            </p:cNvPr>
            <p:cNvSpPr/>
            <p:nvPr/>
          </p:nvSpPr>
          <p:spPr>
            <a:xfrm>
              <a:off x="7690832" y="2121811"/>
              <a:ext cx="1750803" cy="65634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MinerU</a:t>
              </a:r>
              <a:r>
                <a:rPr lang="en-US" sz="1600" dirty="0">
                  <a:solidFill>
                    <a:schemeClr val="tx1"/>
                  </a:solidFill>
                </a:rPr>
                <a:t> Extraction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A239F31-01D7-375B-142C-E59AAF84DC6D}"/>
                </a:ext>
              </a:extLst>
            </p:cNvPr>
            <p:cNvSpPr/>
            <p:nvPr/>
          </p:nvSpPr>
          <p:spPr>
            <a:xfrm>
              <a:off x="7737186" y="1681782"/>
              <a:ext cx="1618547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Chunking</a:t>
              </a:r>
            </a:p>
          </p:txBody>
        </p:sp>
        <p:sp>
          <p:nvSpPr>
            <p:cNvPr id="81" name="Rectangle: Rounded Corners 27">
              <a:extLst>
                <a:ext uri="{FF2B5EF4-FFF2-40B4-BE49-F238E27FC236}">
                  <a16:creationId xmlns:a16="http://schemas.microsoft.com/office/drawing/2014/main" id="{8AA96D98-7C9E-49D4-E577-4F9D097A6799}"/>
                </a:ext>
              </a:extLst>
            </p:cNvPr>
            <p:cNvSpPr/>
            <p:nvPr/>
          </p:nvSpPr>
          <p:spPr>
            <a:xfrm>
              <a:off x="7690832" y="2892534"/>
              <a:ext cx="1750803" cy="62163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Semantic Chunking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23BD52-43E1-FBE3-88F1-0D65BB3768D1}"/>
              </a:ext>
            </a:extLst>
          </p:cNvPr>
          <p:cNvSpPr txBox="1"/>
          <p:nvPr/>
        </p:nvSpPr>
        <p:spPr>
          <a:xfrm>
            <a:off x="5249050" y="3366202"/>
            <a:ext cx="137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Indexing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5362A8-88BF-05B1-F7BD-A7D65F511ED0}"/>
              </a:ext>
            </a:extLst>
          </p:cNvPr>
          <p:cNvGrpSpPr/>
          <p:nvPr/>
        </p:nvGrpSpPr>
        <p:grpSpPr>
          <a:xfrm>
            <a:off x="6235650" y="2421389"/>
            <a:ext cx="1268324" cy="1772609"/>
            <a:chOff x="3263505" y="1701578"/>
            <a:chExt cx="1511510" cy="1772609"/>
          </a:xfrm>
        </p:grpSpPr>
        <p:sp>
          <p:nvSpPr>
            <p:cNvPr id="74" name="Rectangle: Rounded Corners 9">
              <a:extLst>
                <a:ext uri="{FF2B5EF4-FFF2-40B4-BE49-F238E27FC236}">
                  <a16:creationId xmlns:a16="http://schemas.microsoft.com/office/drawing/2014/main" id="{8FAB4D47-A792-14A3-100C-514E4E828D15}"/>
                </a:ext>
              </a:extLst>
            </p:cNvPr>
            <p:cNvSpPr/>
            <p:nvPr/>
          </p:nvSpPr>
          <p:spPr>
            <a:xfrm>
              <a:off x="3263505" y="1897905"/>
              <a:ext cx="1511510" cy="1576282"/>
            </a:xfrm>
            <a:prstGeom prst="roundRect">
              <a:avLst>
                <a:gd name="adj" fmla="val 904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: Rounded Corners 10">
              <a:extLst>
                <a:ext uri="{FF2B5EF4-FFF2-40B4-BE49-F238E27FC236}">
                  <a16:creationId xmlns:a16="http://schemas.microsoft.com/office/drawing/2014/main" id="{0EA876A9-3121-9BF5-745C-3E9EF5DBDC7A}"/>
                </a:ext>
              </a:extLst>
            </p:cNvPr>
            <p:cNvSpPr/>
            <p:nvPr/>
          </p:nvSpPr>
          <p:spPr>
            <a:xfrm>
              <a:off x="3419568" y="2195265"/>
              <a:ext cx="1209433" cy="3657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BM25</a:t>
              </a:r>
            </a:p>
          </p:txBody>
        </p:sp>
        <p:sp>
          <p:nvSpPr>
            <p:cNvPr id="76" name="Rectangle: Rounded Corners 11">
              <a:extLst>
                <a:ext uri="{FF2B5EF4-FFF2-40B4-BE49-F238E27FC236}">
                  <a16:creationId xmlns:a16="http://schemas.microsoft.com/office/drawing/2014/main" id="{4FD671EB-57CD-D8F7-742F-86D19DF5B06C}"/>
                </a:ext>
              </a:extLst>
            </p:cNvPr>
            <p:cNvSpPr/>
            <p:nvPr/>
          </p:nvSpPr>
          <p:spPr>
            <a:xfrm>
              <a:off x="3434496" y="2890931"/>
              <a:ext cx="1213318" cy="365760"/>
            </a:xfrm>
            <a:prstGeom prst="roundRect">
              <a:avLst/>
            </a:prstGeom>
            <a:solidFill>
              <a:srgbClr val="FBE3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MedCPT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E8C2250-B63B-507D-39F5-7AD697700CEB}"/>
                </a:ext>
              </a:extLst>
            </p:cNvPr>
            <p:cNvSpPr/>
            <p:nvPr/>
          </p:nvSpPr>
          <p:spPr>
            <a:xfrm>
              <a:off x="3416636" y="1701578"/>
              <a:ext cx="1222431" cy="365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Retriever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B5AD4B7-8086-F022-5D5D-D549A09C0BF1}"/>
              </a:ext>
            </a:extLst>
          </p:cNvPr>
          <p:cNvSpPr txBox="1"/>
          <p:nvPr/>
        </p:nvSpPr>
        <p:spPr>
          <a:xfrm>
            <a:off x="2387936" y="3342374"/>
            <a:ext cx="149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Curation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A38A56-A079-DCEA-907B-554DC84F831E}"/>
              </a:ext>
            </a:extLst>
          </p:cNvPr>
          <p:cNvCxnSpPr/>
          <p:nvPr/>
        </p:nvCxnSpPr>
        <p:spPr>
          <a:xfrm>
            <a:off x="2684465" y="3355588"/>
            <a:ext cx="914400" cy="0"/>
          </a:xfrm>
          <a:prstGeom prst="straightConnector1">
            <a:avLst/>
          </a:prstGeom>
          <a:ln w="31750">
            <a:solidFill>
              <a:srgbClr val="05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0EAE96-C5FA-CE96-3BA0-6B07905F4DE9}"/>
              </a:ext>
            </a:extLst>
          </p:cNvPr>
          <p:cNvCxnSpPr/>
          <p:nvPr/>
        </p:nvCxnSpPr>
        <p:spPr>
          <a:xfrm>
            <a:off x="5254945" y="3355588"/>
            <a:ext cx="914400" cy="0"/>
          </a:xfrm>
          <a:prstGeom prst="straightConnector1">
            <a:avLst/>
          </a:prstGeom>
          <a:ln w="31750">
            <a:solidFill>
              <a:srgbClr val="05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Arrow 1">
            <a:extLst>
              <a:ext uri="{FF2B5EF4-FFF2-40B4-BE49-F238E27FC236}">
                <a16:creationId xmlns:a16="http://schemas.microsoft.com/office/drawing/2014/main" id="{91A88BF3-74A8-E9A3-0D77-FB2E37845F2E}"/>
              </a:ext>
            </a:extLst>
          </p:cNvPr>
          <p:cNvSpPr/>
          <p:nvPr/>
        </p:nvSpPr>
        <p:spPr>
          <a:xfrm rot="16200000">
            <a:off x="6760217" y="4464060"/>
            <a:ext cx="262712" cy="165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B5863A-7C7D-737D-05AE-979DAC74CC33}"/>
              </a:ext>
            </a:extLst>
          </p:cNvPr>
          <p:cNvSpPr txBox="1">
            <a:spLocks/>
          </p:cNvSpPr>
          <p:nvPr/>
        </p:nvSpPr>
        <p:spPr>
          <a:xfrm>
            <a:off x="5697507" y="4742023"/>
            <a:ext cx="2932772" cy="1171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Roboto Regular"/>
              </a:defRPr>
            </a:lvl1pPr>
            <a:lvl2pPr marL="50292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2pPr>
            <a:lvl3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3pPr>
            <a:lvl4pPr marL="132588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5"/>
              </a:buClr>
              <a:buFont typeface="Arial"/>
              <a:buChar char="•"/>
              <a:defRPr sz="110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4pPr>
            <a:lvl5pPr marL="1737360" marR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6"/>
              </a:buClr>
              <a:buSzTx/>
              <a:buFont typeface="Arial"/>
              <a:buChar char="•"/>
              <a:tabLst/>
              <a:defRPr sz="1000" b="0" baseline="0">
                <a:solidFill>
                  <a:schemeClr val="tx1"/>
                </a:solidFill>
                <a:latin typeface="Roboto Regular"/>
                <a:ea typeface="MS PGothic" pitchFamily="34" charset="-128"/>
                <a:cs typeface="Roboto Regular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727274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A “dictionary” that can be queried for relevant text chunks.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EF300-CE8A-CCC5-5DB6-90641EEFB69C}"/>
              </a:ext>
            </a:extLst>
          </p:cNvPr>
          <p:cNvSpPr txBox="1"/>
          <p:nvPr/>
        </p:nvSpPr>
        <p:spPr>
          <a:xfrm>
            <a:off x="8393103" y="2339033"/>
            <a:ext cx="367533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Marfan syndrome (MIM 154700) is a </a:t>
            </a:r>
            <a:r>
              <a:rPr lang="en-US" sz="1600" dirty="0" err="1"/>
              <a:t>panethnic</a:t>
            </a:r>
            <a:r>
              <a:rPr lang="en-US" sz="1600" dirty="0"/>
              <a:t>, autosomal dominant, connective tissue disorder that results from mutations in the fibrillin 1 gene (FBN1, MIM 134797). This syndrome has an incidence of approximately 1 in 5000. Approximately $25\%$ to $35\%$ of patients have de novo mutations. Mutations leading to Marfan syndrome are scattered across the gene, and each mutation is usually unique to a family…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4D4AD-FAB7-C381-2087-D7FF0B7B2244}"/>
              </a:ext>
            </a:extLst>
          </p:cNvPr>
          <p:cNvSpPr txBox="1"/>
          <p:nvPr/>
        </p:nvSpPr>
        <p:spPr>
          <a:xfrm>
            <a:off x="8397223" y="2038865"/>
            <a:ext cx="3675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274887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36" grpId="0"/>
      <p:bldP spid="2" grpId="0" animBg="1"/>
      <p:bldP spid="5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formatics Summit Speaker template" id="{42EE2007-E2CA-4432-9D98-DB7ED50E177A}" vid="{DB719CFF-CE59-44CB-B81B-35070D231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C1A25DBFCFF4890FAF80F71B9F429" ma:contentTypeVersion="19" ma:contentTypeDescription="Create a new document." ma:contentTypeScope="" ma:versionID="6165220b4a2ddd8daaf1da2510b8afa3">
  <xsd:schema xmlns:xsd="http://www.w3.org/2001/XMLSchema" xmlns:xs="http://www.w3.org/2001/XMLSchema" xmlns:p="http://schemas.microsoft.com/office/2006/metadata/properties" xmlns:ns2="06c4e527-e20f-4eb6-9293-c112466b1ff5" xmlns:ns3="8a08c37b-5be2-41b9-904e-068da45e80bc" targetNamespace="http://schemas.microsoft.com/office/2006/metadata/properties" ma:root="true" ma:fieldsID="ccf8e8241b0f44a19787e06e9849a1cc" ns2:_="" ns3:_="">
    <xsd:import namespace="06c4e527-e20f-4eb6-9293-c112466b1ff5"/>
    <xsd:import namespace="8a08c37b-5be2-41b9-904e-068da45e8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Target_x0020_Audiences" minOccurs="0"/>
                <xsd:element ref="ns2:_ModernAudienceTargetUserField" minOccurs="0"/>
                <xsd:element ref="ns2:_ModernAudienceAadObjectI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Hyper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c4e527-e20f-4eb6-9293-c112466b1f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f104f86-140b-4475-901d-814406a83e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Target_x0020_Audiences" ma:index="20" nillable="true" ma:displayName="Target Audiences" ma:internalName="Target_x0020_Audiences">
      <xsd:simpleType>
        <xsd:restriction base="dms:Unknown"/>
      </xsd:simpleType>
    </xsd:element>
    <xsd:element name="_ModernAudienceTargetUserField" ma:index="21" nillable="true" ma:displayName="Audience" ma:list="UserInfo" ma:SharePointGroup="0" ma:internalName="_ModernAudienceTargetUserField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nAudienceAadObjectIds" ma:index="22" nillable="true" ma:displayName="AudienceIds" ma:list="{7487877f-f1ee-43b2-9d06-1a2eb6ab933b}" ma:internalName="_ModernAudienceAadObjectIds" ma:readOnly="true" ma:showField="_AadObjectIdForUser" ma:web="8a08c37b-5be2-41b9-904e-068da45e8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Hyperlink" ma:index="26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8c37b-5be2-41b9-904e-068da45e80b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4a23be4-6a7b-4db8-9f98-c4b597adda52}" ma:internalName="TaxCatchAll" ma:showField="CatchAllData" ma:web="8a08c37b-5be2-41b9-904e-068da45e8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903BDC-EAD6-4A4A-9DCB-74249F29BE29}">
  <ds:schemaRefs>
    <ds:schemaRef ds:uri="06c4e527-e20f-4eb6-9293-c112466b1ff5"/>
    <ds:schemaRef ds:uri="8a08c37b-5be2-41b9-904e-068da45e80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1288F3-D00C-4AF2-A91B-D679D24E5A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 Summit Speaker template (3)</Template>
  <TotalTime>2667</TotalTime>
  <Words>1142</Words>
  <Application>Microsoft Macintosh PowerPoint</Application>
  <PresentationFormat>Widescreen</PresentationFormat>
  <Paragraphs>183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Roboto Regular</vt:lpstr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Unmack</dc:creator>
  <cp:lastModifiedBy>Li, Zilinghan</cp:lastModifiedBy>
  <cp:revision>170</cp:revision>
  <dcterms:created xsi:type="dcterms:W3CDTF">2025-02-25T21:56:37Z</dcterms:created>
  <dcterms:modified xsi:type="dcterms:W3CDTF">2025-03-11T23:32:15Z</dcterms:modified>
</cp:coreProperties>
</file>